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3"/>
  </p:sldMasterIdLst>
  <p:notesMasterIdLst>
    <p:notesMasterId r:id="rId19"/>
  </p:notesMasterIdLst>
  <p:sldIdLst>
    <p:sldId id="268" r:id="rId4"/>
    <p:sldId id="374" r:id="rId5"/>
    <p:sldId id="386" r:id="rId6"/>
    <p:sldId id="387" r:id="rId7"/>
    <p:sldId id="380" r:id="rId8"/>
    <p:sldId id="381" r:id="rId9"/>
    <p:sldId id="382" r:id="rId10"/>
    <p:sldId id="391" r:id="rId11"/>
    <p:sldId id="393" r:id="rId12"/>
    <p:sldId id="392" r:id="rId13"/>
    <p:sldId id="389" r:id="rId14"/>
    <p:sldId id="390" r:id="rId15"/>
    <p:sldId id="383" r:id="rId16"/>
    <p:sldId id="394" r:id="rId17"/>
    <p:sldId id="384" r:id="rId18"/>
  </p:sldIdLst>
  <p:sldSz cx="9906000" cy="6858000" type="A4"/>
  <p:notesSz cx="6797675" cy="9926638"/>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12">
          <p15:clr>
            <a:srgbClr val="A4A3A4"/>
          </p15:clr>
        </p15:guide>
        <p15:guide id="2" pos="21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33"/>
    <a:srgbClr val="CC0000"/>
    <a:srgbClr val="BC1A26"/>
    <a:srgbClr val="BE0135"/>
    <a:srgbClr val="C731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3"/>
  </p:normalViewPr>
  <p:slideViewPr>
    <p:cSldViewPr>
      <p:cViewPr varScale="1">
        <p:scale>
          <a:sx n="107" d="100"/>
          <a:sy n="107" d="100"/>
        </p:scale>
        <p:origin x="1504" y="176"/>
      </p:cViewPr>
      <p:guideLst>
        <p:guide orient="horz" pos="2112"/>
        <p:guide pos="21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1.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175" cy="497351"/>
          </a:xfrm>
          <a:prstGeom prst="rect">
            <a:avLst/>
          </a:prstGeom>
        </p:spPr>
        <p:txBody>
          <a:bodyPr vert="horz" lIns="92953" tIns="46477" rIns="92953" bIns="46477" rtlCol="0"/>
          <a:lstStyle>
            <a:lvl1pPr algn="l">
              <a:defRPr sz="1200">
                <a:latin typeface="Arial" panose="020B0604020202020204" pitchFamily="34" charset="0"/>
                <a:ea typeface="ＭＳ Ｐゴシック" panose="020B0600070205080204" pitchFamily="34" charset="-128"/>
              </a:defRPr>
            </a:lvl1pPr>
          </a:lstStyle>
          <a:p>
            <a:pPr>
              <a:defRPr/>
            </a:pPr>
            <a:endParaRPr lang="en-GB"/>
          </a:p>
        </p:txBody>
      </p:sp>
      <p:sp>
        <p:nvSpPr>
          <p:cNvPr id="3" name="Date Placeholder 2"/>
          <p:cNvSpPr>
            <a:spLocks noGrp="1"/>
          </p:cNvSpPr>
          <p:nvPr>
            <p:ph type="dt" idx="1"/>
          </p:nvPr>
        </p:nvSpPr>
        <p:spPr>
          <a:xfrm>
            <a:off x="3849956" y="0"/>
            <a:ext cx="2946175" cy="497351"/>
          </a:xfrm>
          <a:prstGeom prst="rect">
            <a:avLst/>
          </a:prstGeom>
        </p:spPr>
        <p:txBody>
          <a:bodyPr vert="horz" lIns="92953" tIns="46477" rIns="92953" bIns="46477" rtlCol="0"/>
          <a:lstStyle>
            <a:lvl1pPr algn="r">
              <a:defRPr sz="1200">
                <a:latin typeface="Arial" panose="020B0604020202020204" pitchFamily="34" charset="0"/>
                <a:ea typeface="ＭＳ Ｐゴシック" panose="020B0600070205080204" pitchFamily="34" charset="-128"/>
              </a:defRPr>
            </a:lvl1pPr>
          </a:lstStyle>
          <a:p>
            <a:pPr>
              <a:defRPr/>
            </a:pPr>
            <a:fld id="{8A7441ED-87D4-4D59-A025-F08BA0C75B60}" type="datetimeFigureOut">
              <a:rPr lang="en-GB"/>
              <a:pPr>
                <a:defRPr/>
              </a:pPr>
              <a:t>16/02/2024</a:t>
            </a:fld>
            <a:endParaRPr lang="en-GB"/>
          </a:p>
        </p:txBody>
      </p:sp>
      <p:sp>
        <p:nvSpPr>
          <p:cNvPr id="4" name="Slide Image Placeholder 3"/>
          <p:cNvSpPr>
            <a:spLocks noGrp="1" noRot="1" noChangeAspect="1"/>
          </p:cNvSpPr>
          <p:nvPr>
            <p:ph type="sldImg" idx="2"/>
          </p:nvPr>
        </p:nvSpPr>
        <p:spPr>
          <a:xfrm>
            <a:off x="981075" y="1241425"/>
            <a:ext cx="4835525" cy="3348038"/>
          </a:xfrm>
          <a:prstGeom prst="rect">
            <a:avLst/>
          </a:prstGeom>
          <a:noFill/>
          <a:ln w="12700">
            <a:solidFill>
              <a:prstClr val="black"/>
            </a:solidFill>
          </a:ln>
        </p:spPr>
        <p:txBody>
          <a:bodyPr vert="horz" lIns="92953" tIns="46477" rIns="92953" bIns="46477" rtlCol="0" anchor="ctr"/>
          <a:lstStyle/>
          <a:p>
            <a:pPr lvl="0"/>
            <a:endParaRPr lang="en-GB" noProof="0"/>
          </a:p>
        </p:txBody>
      </p:sp>
      <p:sp>
        <p:nvSpPr>
          <p:cNvPr id="5" name="Notes Placeholder 4"/>
          <p:cNvSpPr>
            <a:spLocks noGrp="1"/>
          </p:cNvSpPr>
          <p:nvPr>
            <p:ph type="body" sz="quarter" idx="3"/>
          </p:nvPr>
        </p:nvSpPr>
        <p:spPr>
          <a:xfrm>
            <a:off x="679768" y="4776601"/>
            <a:ext cx="5438140" cy="3909208"/>
          </a:xfrm>
          <a:prstGeom prst="rect">
            <a:avLst/>
          </a:prstGeom>
        </p:spPr>
        <p:txBody>
          <a:bodyPr vert="horz" lIns="92953" tIns="46477" rIns="92953" bIns="46477"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29289"/>
            <a:ext cx="2946175" cy="497350"/>
          </a:xfrm>
          <a:prstGeom prst="rect">
            <a:avLst/>
          </a:prstGeom>
        </p:spPr>
        <p:txBody>
          <a:bodyPr vert="horz" lIns="92953" tIns="46477" rIns="92953" bIns="46477" rtlCol="0" anchor="b"/>
          <a:lstStyle>
            <a:lvl1pPr algn="l">
              <a:defRPr sz="1200">
                <a:latin typeface="Arial" panose="020B0604020202020204" pitchFamily="34" charset="0"/>
                <a:ea typeface="ＭＳ Ｐゴシック" panose="020B0600070205080204" pitchFamily="34" charset="-128"/>
              </a:defRPr>
            </a:lvl1pPr>
          </a:lstStyle>
          <a:p>
            <a:pPr>
              <a:defRPr/>
            </a:pPr>
            <a:endParaRPr lang="en-GB"/>
          </a:p>
        </p:txBody>
      </p:sp>
      <p:sp>
        <p:nvSpPr>
          <p:cNvPr id="7" name="Slide Number Placeholder 6"/>
          <p:cNvSpPr>
            <a:spLocks noGrp="1"/>
          </p:cNvSpPr>
          <p:nvPr>
            <p:ph type="sldNum" sz="quarter" idx="5"/>
          </p:nvPr>
        </p:nvSpPr>
        <p:spPr>
          <a:xfrm>
            <a:off x="3849956" y="9429289"/>
            <a:ext cx="2946175" cy="497350"/>
          </a:xfrm>
          <a:prstGeom prst="rect">
            <a:avLst/>
          </a:prstGeom>
        </p:spPr>
        <p:txBody>
          <a:bodyPr vert="horz" wrap="square" lIns="92953" tIns="46477" rIns="92953" bIns="46477" numCol="1" anchor="b" anchorCtr="0" compatLnSpc="1">
            <a:prstTxWarp prst="textNoShape">
              <a:avLst/>
            </a:prstTxWarp>
          </a:bodyPr>
          <a:lstStyle>
            <a:lvl1pPr algn="r">
              <a:defRPr sz="1200"/>
            </a:lvl1pPr>
          </a:lstStyle>
          <a:p>
            <a:pPr>
              <a:defRPr/>
            </a:pPr>
            <a:fld id="{8F45E06A-43C8-4821-87D7-941BB61321A9}" type="slidenum">
              <a:rPr lang="en-GB" altLang="en-US"/>
              <a:pPr>
                <a:defRPr/>
              </a:pPr>
              <a:t>‹#›</a:t>
            </a:fld>
            <a:endParaRPr lang="en-GB" altLang="en-US"/>
          </a:p>
        </p:txBody>
      </p:sp>
    </p:spTree>
    <p:extLst>
      <p:ext uri="{BB962C8B-B14F-4D97-AF65-F5344CB8AC3E}">
        <p14:creationId xmlns:p14="http://schemas.microsoft.com/office/powerpoint/2010/main" val="17098230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CECB6BCF-C763-459D-B3A6-D97C503ABF9C}" type="datetime1">
              <a:rPr lang="en-GB" altLang="en-US"/>
              <a:pPr>
                <a:defRPr/>
              </a:pPr>
              <a:t>16/02/2024</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ltLang="en-US"/>
          </a:p>
        </p:txBody>
      </p:sp>
      <p:sp>
        <p:nvSpPr>
          <p:cNvPr id="6" name="Slide Number Placeholder 5"/>
          <p:cNvSpPr>
            <a:spLocks noGrp="1"/>
          </p:cNvSpPr>
          <p:nvPr>
            <p:ph type="sldNum" sz="quarter" idx="12"/>
          </p:nvPr>
        </p:nvSpPr>
        <p:spPr/>
        <p:txBody>
          <a:bodyPr/>
          <a:lstStyle>
            <a:lvl1pPr>
              <a:defRPr/>
            </a:lvl1pPr>
          </a:lstStyle>
          <a:p>
            <a:pPr>
              <a:defRPr/>
            </a:pPr>
            <a:fld id="{B2A9D4E6-CC17-47D8-9989-92C63E83E386}" type="slidenum">
              <a:rPr lang="en-GB" altLang="en-US"/>
              <a:pPr>
                <a:defRPr/>
              </a:pPr>
              <a:t>‹#›</a:t>
            </a:fld>
            <a:endParaRPr lang="en-GB" altLang="en-US"/>
          </a:p>
        </p:txBody>
      </p:sp>
    </p:spTree>
    <p:extLst>
      <p:ext uri="{BB962C8B-B14F-4D97-AF65-F5344CB8AC3E}">
        <p14:creationId xmlns:p14="http://schemas.microsoft.com/office/powerpoint/2010/main" val="398492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AD5E1487-F8B7-4ECD-AE98-CF25843B506B}" type="datetime1">
              <a:rPr lang="en-GB" altLang="en-US"/>
              <a:pPr>
                <a:defRPr/>
              </a:pPr>
              <a:t>16/02/2024</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ltLang="en-US"/>
          </a:p>
        </p:txBody>
      </p:sp>
      <p:sp>
        <p:nvSpPr>
          <p:cNvPr id="6" name="Slide Number Placeholder 5"/>
          <p:cNvSpPr>
            <a:spLocks noGrp="1"/>
          </p:cNvSpPr>
          <p:nvPr>
            <p:ph type="sldNum" sz="quarter" idx="12"/>
          </p:nvPr>
        </p:nvSpPr>
        <p:spPr/>
        <p:txBody>
          <a:bodyPr/>
          <a:lstStyle>
            <a:lvl1pPr>
              <a:defRPr/>
            </a:lvl1pPr>
          </a:lstStyle>
          <a:p>
            <a:pPr>
              <a:defRPr/>
            </a:pPr>
            <a:fld id="{81A45B25-D734-4E77-9E2E-816E2639836D}" type="slidenum">
              <a:rPr lang="en-GB" altLang="en-US"/>
              <a:pPr>
                <a:defRPr/>
              </a:pPr>
              <a:t>‹#›</a:t>
            </a:fld>
            <a:endParaRPr lang="en-GB" altLang="en-US"/>
          </a:p>
        </p:txBody>
      </p:sp>
    </p:spTree>
    <p:extLst>
      <p:ext uri="{BB962C8B-B14F-4D97-AF65-F5344CB8AC3E}">
        <p14:creationId xmlns:p14="http://schemas.microsoft.com/office/powerpoint/2010/main" val="1371922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9DE3820C-517B-4C39-A0BE-65405E19C10F}" type="datetime1">
              <a:rPr lang="en-GB" altLang="en-US"/>
              <a:pPr>
                <a:defRPr/>
              </a:pPr>
              <a:t>16/02/2024</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ltLang="en-US"/>
          </a:p>
        </p:txBody>
      </p:sp>
      <p:sp>
        <p:nvSpPr>
          <p:cNvPr id="6" name="Slide Number Placeholder 5"/>
          <p:cNvSpPr>
            <a:spLocks noGrp="1"/>
          </p:cNvSpPr>
          <p:nvPr>
            <p:ph type="sldNum" sz="quarter" idx="12"/>
          </p:nvPr>
        </p:nvSpPr>
        <p:spPr/>
        <p:txBody>
          <a:bodyPr/>
          <a:lstStyle>
            <a:lvl1pPr>
              <a:defRPr/>
            </a:lvl1pPr>
          </a:lstStyle>
          <a:p>
            <a:pPr>
              <a:defRPr/>
            </a:pPr>
            <a:fld id="{0F54176B-5952-481C-98A0-F101EC846DC7}" type="slidenum">
              <a:rPr lang="en-GB" altLang="en-US"/>
              <a:pPr>
                <a:defRPr/>
              </a:pPr>
              <a:t>‹#›</a:t>
            </a:fld>
            <a:endParaRPr lang="en-GB" altLang="en-US"/>
          </a:p>
        </p:txBody>
      </p:sp>
    </p:spTree>
    <p:extLst>
      <p:ext uri="{BB962C8B-B14F-4D97-AF65-F5344CB8AC3E}">
        <p14:creationId xmlns:p14="http://schemas.microsoft.com/office/powerpoint/2010/main" val="3306132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30209240-2C3F-4F9D-958E-E5BA13CC397B}" type="datetime1">
              <a:rPr lang="en-GB" altLang="en-US"/>
              <a:pPr>
                <a:defRPr/>
              </a:pPr>
              <a:t>16/02/2024</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ltLang="en-US"/>
          </a:p>
        </p:txBody>
      </p:sp>
      <p:sp>
        <p:nvSpPr>
          <p:cNvPr id="6" name="Slide Number Placeholder 5"/>
          <p:cNvSpPr>
            <a:spLocks noGrp="1"/>
          </p:cNvSpPr>
          <p:nvPr>
            <p:ph type="sldNum" sz="quarter" idx="12"/>
          </p:nvPr>
        </p:nvSpPr>
        <p:spPr/>
        <p:txBody>
          <a:bodyPr/>
          <a:lstStyle>
            <a:lvl1pPr>
              <a:defRPr/>
            </a:lvl1pPr>
          </a:lstStyle>
          <a:p>
            <a:pPr>
              <a:defRPr/>
            </a:pPr>
            <a:fld id="{0F80C084-84FC-4411-BF8A-F6063C47B8F6}" type="slidenum">
              <a:rPr lang="en-GB" altLang="en-US"/>
              <a:pPr>
                <a:defRPr/>
              </a:pPr>
              <a:t>‹#›</a:t>
            </a:fld>
            <a:endParaRPr lang="en-GB" altLang="en-US"/>
          </a:p>
        </p:txBody>
      </p:sp>
    </p:spTree>
    <p:extLst>
      <p:ext uri="{BB962C8B-B14F-4D97-AF65-F5344CB8AC3E}">
        <p14:creationId xmlns:p14="http://schemas.microsoft.com/office/powerpoint/2010/main" val="2535922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5EA231A-2ADD-410D-9CD2-F0F4B29662B4}" type="datetime1">
              <a:rPr lang="en-GB" altLang="en-US"/>
              <a:pPr>
                <a:defRPr/>
              </a:pPr>
              <a:t>16/02/2024</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ltLang="en-US"/>
          </a:p>
        </p:txBody>
      </p:sp>
      <p:sp>
        <p:nvSpPr>
          <p:cNvPr id="6" name="Slide Number Placeholder 5"/>
          <p:cNvSpPr>
            <a:spLocks noGrp="1"/>
          </p:cNvSpPr>
          <p:nvPr>
            <p:ph type="sldNum" sz="quarter" idx="12"/>
          </p:nvPr>
        </p:nvSpPr>
        <p:spPr/>
        <p:txBody>
          <a:bodyPr/>
          <a:lstStyle>
            <a:lvl1pPr>
              <a:defRPr/>
            </a:lvl1pPr>
          </a:lstStyle>
          <a:p>
            <a:pPr>
              <a:defRPr/>
            </a:pPr>
            <a:fld id="{DAD7B924-E738-4329-8A7B-7BA4CA783EA7}" type="slidenum">
              <a:rPr lang="en-GB" altLang="en-US"/>
              <a:pPr>
                <a:defRPr/>
              </a:pPr>
              <a:t>‹#›</a:t>
            </a:fld>
            <a:endParaRPr lang="en-GB" altLang="en-US"/>
          </a:p>
        </p:txBody>
      </p:sp>
    </p:spTree>
    <p:extLst>
      <p:ext uri="{BB962C8B-B14F-4D97-AF65-F5344CB8AC3E}">
        <p14:creationId xmlns:p14="http://schemas.microsoft.com/office/powerpoint/2010/main" val="122100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2D31C8FD-73BA-472E-B61C-E3390E81DCE2}" type="datetime1">
              <a:rPr lang="en-GB" altLang="en-US"/>
              <a:pPr>
                <a:defRPr/>
              </a:pPr>
              <a:t>16/02/2024</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ltLang="en-US"/>
          </a:p>
        </p:txBody>
      </p:sp>
      <p:sp>
        <p:nvSpPr>
          <p:cNvPr id="7" name="Slide Number Placeholder 5"/>
          <p:cNvSpPr>
            <a:spLocks noGrp="1"/>
          </p:cNvSpPr>
          <p:nvPr>
            <p:ph type="sldNum" sz="quarter" idx="12"/>
          </p:nvPr>
        </p:nvSpPr>
        <p:spPr/>
        <p:txBody>
          <a:bodyPr/>
          <a:lstStyle>
            <a:lvl1pPr>
              <a:defRPr/>
            </a:lvl1pPr>
          </a:lstStyle>
          <a:p>
            <a:pPr>
              <a:defRPr/>
            </a:pPr>
            <a:fld id="{FDD94D38-DF69-44C7-873C-2EDAC6CEE2B3}" type="slidenum">
              <a:rPr lang="en-GB" altLang="en-US"/>
              <a:pPr>
                <a:defRPr/>
              </a:pPr>
              <a:t>‹#›</a:t>
            </a:fld>
            <a:endParaRPr lang="en-GB" altLang="en-US"/>
          </a:p>
        </p:txBody>
      </p:sp>
    </p:spTree>
    <p:extLst>
      <p:ext uri="{BB962C8B-B14F-4D97-AF65-F5344CB8AC3E}">
        <p14:creationId xmlns:p14="http://schemas.microsoft.com/office/powerpoint/2010/main" val="2171458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EF279125-D23F-4F11-A38E-4389EC2938DF}" type="datetime1">
              <a:rPr lang="en-GB" altLang="en-US"/>
              <a:pPr>
                <a:defRPr/>
              </a:pPr>
              <a:t>16/02/2024</a:t>
            </a:fld>
            <a:endParaRPr lang="en-GB" altLang="en-US"/>
          </a:p>
        </p:txBody>
      </p:sp>
      <p:sp>
        <p:nvSpPr>
          <p:cNvPr id="8" name="Footer Placeholder 4"/>
          <p:cNvSpPr>
            <a:spLocks noGrp="1"/>
          </p:cNvSpPr>
          <p:nvPr>
            <p:ph type="ftr" sz="quarter" idx="11"/>
          </p:nvPr>
        </p:nvSpPr>
        <p:spPr/>
        <p:txBody>
          <a:bodyPr/>
          <a:lstStyle>
            <a:lvl1pPr>
              <a:defRPr/>
            </a:lvl1pPr>
          </a:lstStyle>
          <a:p>
            <a:pPr>
              <a:defRPr/>
            </a:pPr>
            <a:endParaRPr lang="en-GB" altLang="en-US"/>
          </a:p>
        </p:txBody>
      </p:sp>
      <p:sp>
        <p:nvSpPr>
          <p:cNvPr id="9" name="Slide Number Placeholder 5"/>
          <p:cNvSpPr>
            <a:spLocks noGrp="1"/>
          </p:cNvSpPr>
          <p:nvPr>
            <p:ph type="sldNum" sz="quarter" idx="12"/>
          </p:nvPr>
        </p:nvSpPr>
        <p:spPr/>
        <p:txBody>
          <a:bodyPr/>
          <a:lstStyle>
            <a:lvl1pPr>
              <a:defRPr/>
            </a:lvl1pPr>
          </a:lstStyle>
          <a:p>
            <a:pPr>
              <a:defRPr/>
            </a:pPr>
            <a:fld id="{E1ED9FEE-0343-46A3-9369-5EA23FE80BF7}" type="slidenum">
              <a:rPr lang="en-GB" altLang="en-US"/>
              <a:pPr>
                <a:defRPr/>
              </a:pPr>
              <a:t>‹#›</a:t>
            </a:fld>
            <a:endParaRPr lang="en-GB" altLang="en-US"/>
          </a:p>
        </p:txBody>
      </p:sp>
    </p:spTree>
    <p:extLst>
      <p:ext uri="{BB962C8B-B14F-4D97-AF65-F5344CB8AC3E}">
        <p14:creationId xmlns:p14="http://schemas.microsoft.com/office/powerpoint/2010/main" val="887752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65882A48-AB98-4943-80D4-5EF9D4709CDA}" type="datetime1">
              <a:rPr lang="en-GB" altLang="en-US"/>
              <a:pPr>
                <a:defRPr/>
              </a:pPr>
              <a:t>16/02/2024</a:t>
            </a:fld>
            <a:endParaRPr lang="en-GB" altLang="en-US"/>
          </a:p>
        </p:txBody>
      </p:sp>
      <p:sp>
        <p:nvSpPr>
          <p:cNvPr id="4" name="Footer Placeholder 4"/>
          <p:cNvSpPr>
            <a:spLocks noGrp="1"/>
          </p:cNvSpPr>
          <p:nvPr>
            <p:ph type="ftr" sz="quarter" idx="11"/>
          </p:nvPr>
        </p:nvSpPr>
        <p:spPr/>
        <p:txBody>
          <a:bodyPr/>
          <a:lstStyle>
            <a:lvl1pPr>
              <a:defRPr/>
            </a:lvl1pPr>
          </a:lstStyle>
          <a:p>
            <a:pPr>
              <a:defRPr/>
            </a:pPr>
            <a:endParaRPr lang="en-GB" altLang="en-US"/>
          </a:p>
        </p:txBody>
      </p:sp>
      <p:sp>
        <p:nvSpPr>
          <p:cNvPr id="5" name="Slide Number Placeholder 5"/>
          <p:cNvSpPr>
            <a:spLocks noGrp="1"/>
          </p:cNvSpPr>
          <p:nvPr>
            <p:ph type="sldNum" sz="quarter" idx="12"/>
          </p:nvPr>
        </p:nvSpPr>
        <p:spPr/>
        <p:txBody>
          <a:bodyPr/>
          <a:lstStyle>
            <a:lvl1pPr>
              <a:defRPr/>
            </a:lvl1pPr>
          </a:lstStyle>
          <a:p>
            <a:pPr>
              <a:defRPr/>
            </a:pPr>
            <a:fld id="{350D1612-2DB1-47FC-8BAF-C029450273CD}" type="slidenum">
              <a:rPr lang="en-GB" altLang="en-US"/>
              <a:pPr>
                <a:defRPr/>
              </a:pPr>
              <a:t>‹#›</a:t>
            </a:fld>
            <a:endParaRPr lang="en-GB" altLang="en-US"/>
          </a:p>
        </p:txBody>
      </p:sp>
    </p:spTree>
    <p:extLst>
      <p:ext uri="{BB962C8B-B14F-4D97-AF65-F5344CB8AC3E}">
        <p14:creationId xmlns:p14="http://schemas.microsoft.com/office/powerpoint/2010/main" val="2130653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DA3BB93-7197-4BD2-9658-C820A962C976}" type="datetime1">
              <a:rPr lang="en-GB" altLang="en-US"/>
              <a:pPr>
                <a:defRPr/>
              </a:pPr>
              <a:t>16/02/2024</a:t>
            </a:fld>
            <a:endParaRPr lang="en-GB" altLang="en-US"/>
          </a:p>
        </p:txBody>
      </p:sp>
      <p:sp>
        <p:nvSpPr>
          <p:cNvPr id="3" name="Footer Placeholder 4"/>
          <p:cNvSpPr>
            <a:spLocks noGrp="1"/>
          </p:cNvSpPr>
          <p:nvPr>
            <p:ph type="ftr" sz="quarter" idx="11"/>
          </p:nvPr>
        </p:nvSpPr>
        <p:spPr/>
        <p:txBody>
          <a:bodyPr/>
          <a:lstStyle>
            <a:lvl1pPr>
              <a:defRPr/>
            </a:lvl1pPr>
          </a:lstStyle>
          <a:p>
            <a:pPr>
              <a:defRPr/>
            </a:pPr>
            <a:endParaRPr lang="en-GB" altLang="en-US"/>
          </a:p>
        </p:txBody>
      </p:sp>
      <p:sp>
        <p:nvSpPr>
          <p:cNvPr id="4" name="Slide Number Placeholder 5"/>
          <p:cNvSpPr>
            <a:spLocks noGrp="1"/>
          </p:cNvSpPr>
          <p:nvPr>
            <p:ph type="sldNum" sz="quarter" idx="12"/>
          </p:nvPr>
        </p:nvSpPr>
        <p:spPr/>
        <p:txBody>
          <a:bodyPr/>
          <a:lstStyle>
            <a:lvl1pPr>
              <a:defRPr/>
            </a:lvl1pPr>
          </a:lstStyle>
          <a:p>
            <a:pPr>
              <a:defRPr/>
            </a:pPr>
            <a:fld id="{83E76D0D-442B-45C2-B608-AE892B64BF46}" type="slidenum">
              <a:rPr lang="en-GB" altLang="en-US"/>
              <a:pPr>
                <a:defRPr/>
              </a:pPr>
              <a:t>‹#›</a:t>
            </a:fld>
            <a:endParaRPr lang="en-GB" altLang="en-US"/>
          </a:p>
        </p:txBody>
      </p:sp>
    </p:spTree>
    <p:extLst>
      <p:ext uri="{BB962C8B-B14F-4D97-AF65-F5344CB8AC3E}">
        <p14:creationId xmlns:p14="http://schemas.microsoft.com/office/powerpoint/2010/main" val="141590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6298A83-7B04-42F2-9097-C85822C093DF}" type="datetime1">
              <a:rPr lang="en-GB" altLang="en-US"/>
              <a:pPr>
                <a:defRPr/>
              </a:pPr>
              <a:t>16/02/2024</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ltLang="en-US"/>
          </a:p>
        </p:txBody>
      </p:sp>
      <p:sp>
        <p:nvSpPr>
          <p:cNvPr id="7" name="Slide Number Placeholder 5"/>
          <p:cNvSpPr>
            <a:spLocks noGrp="1"/>
          </p:cNvSpPr>
          <p:nvPr>
            <p:ph type="sldNum" sz="quarter" idx="12"/>
          </p:nvPr>
        </p:nvSpPr>
        <p:spPr/>
        <p:txBody>
          <a:bodyPr/>
          <a:lstStyle>
            <a:lvl1pPr>
              <a:defRPr/>
            </a:lvl1pPr>
          </a:lstStyle>
          <a:p>
            <a:pPr>
              <a:defRPr/>
            </a:pPr>
            <a:fld id="{03106039-7F1F-445A-B6DE-6E19169E71CB}" type="slidenum">
              <a:rPr lang="en-GB" altLang="en-US"/>
              <a:pPr>
                <a:defRPr/>
              </a:pPr>
              <a:t>‹#›</a:t>
            </a:fld>
            <a:endParaRPr lang="en-GB" altLang="en-US"/>
          </a:p>
        </p:txBody>
      </p:sp>
    </p:spTree>
    <p:extLst>
      <p:ext uri="{BB962C8B-B14F-4D97-AF65-F5344CB8AC3E}">
        <p14:creationId xmlns:p14="http://schemas.microsoft.com/office/powerpoint/2010/main" val="1068591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4D32A77-D92F-4EB3-9C95-6995E55A2C30}" type="datetime1">
              <a:rPr lang="en-GB" altLang="en-US"/>
              <a:pPr>
                <a:defRPr/>
              </a:pPr>
              <a:t>16/02/2024</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ltLang="en-US"/>
          </a:p>
        </p:txBody>
      </p:sp>
      <p:sp>
        <p:nvSpPr>
          <p:cNvPr id="7" name="Slide Number Placeholder 5"/>
          <p:cNvSpPr>
            <a:spLocks noGrp="1"/>
          </p:cNvSpPr>
          <p:nvPr>
            <p:ph type="sldNum" sz="quarter" idx="12"/>
          </p:nvPr>
        </p:nvSpPr>
        <p:spPr/>
        <p:txBody>
          <a:bodyPr/>
          <a:lstStyle>
            <a:lvl1pPr>
              <a:defRPr/>
            </a:lvl1pPr>
          </a:lstStyle>
          <a:p>
            <a:pPr>
              <a:defRPr/>
            </a:pPr>
            <a:fld id="{C11B7E9B-0F55-4A66-B07F-C43D063A94B8}" type="slidenum">
              <a:rPr lang="en-GB" altLang="en-US"/>
              <a:pPr>
                <a:defRPr/>
              </a:pPr>
              <a:t>‹#›</a:t>
            </a:fld>
            <a:endParaRPr lang="en-GB" altLang="en-US"/>
          </a:p>
        </p:txBody>
      </p:sp>
    </p:spTree>
    <p:extLst>
      <p:ext uri="{BB962C8B-B14F-4D97-AF65-F5344CB8AC3E}">
        <p14:creationId xmlns:p14="http://schemas.microsoft.com/office/powerpoint/2010/main" val="1321322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495300" y="6356350"/>
            <a:ext cx="23114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ＭＳ Ｐゴシック" panose="020B0600070205080204" pitchFamily="34" charset="-128"/>
              </a:defRPr>
            </a:lvl1pPr>
          </a:lstStyle>
          <a:p>
            <a:pPr>
              <a:defRPr/>
            </a:pPr>
            <a:fld id="{A5913D2D-6CD6-4763-870A-8B439E07BB3E}" type="datetime1">
              <a:rPr lang="en-GB" altLang="en-US"/>
              <a:pPr>
                <a:defRPr/>
              </a:pPr>
              <a:t>16/02/2024</a:t>
            </a:fld>
            <a:endParaRPr lang="en-GB" altLang="en-US"/>
          </a:p>
        </p:txBody>
      </p:sp>
      <p:sp>
        <p:nvSpPr>
          <p:cNvPr id="5" name="Footer Placeholder 4"/>
          <p:cNvSpPr>
            <a:spLocks noGrp="1"/>
          </p:cNvSpPr>
          <p:nvPr>
            <p:ph type="ftr" sz="quarter" idx="3"/>
          </p:nvPr>
        </p:nvSpPr>
        <p:spPr>
          <a:xfrm>
            <a:off x="3384550" y="6356350"/>
            <a:ext cx="31369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anose="020F0502020204030204" pitchFamily="34" charset="0"/>
                <a:ea typeface="ＭＳ Ｐゴシック" panose="020B0600070205080204" pitchFamily="34" charset="-128"/>
              </a:defRPr>
            </a:lvl1pPr>
          </a:lstStyle>
          <a:p>
            <a:pPr>
              <a:defRPr/>
            </a:pPr>
            <a:endParaRPr lang="en-GB" altLang="en-US"/>
          </a:p>
        </p:txBody>
      </p:sp>
      <p:sp>
        <p:nvSpPr>
          <p:cNvPr id="6" name="Slide Number Placeholder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954A3D26-933A-4774-8608-314911C81495}"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2pPr>
      <a:lvl3pPr algn="ctr" rtl="0" eaLnBrk="0" fontAlgn="base" hangingPunct="0">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3pPr>
      <a:lvl4pPr algn="ctr" rtl="0" eaLnBrk="0" fontAlgn="base" hangingPunct="0">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4pPr>
      <a:lvl5pPr algn="ctr" rtl="0" eaLnBrk="0" fontAlgn="base" hangingPunct="0">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5pPr>
      <a:lvl6pPr marL="457200" algn="ctr" rtl="0" fontAlgn="base">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6pPr>
      <a:lvl7pPr marL="914400" algn="ctr" rtl="0" fontAlgn="base">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7pPr>
      <a:lvl8pPr marL="1371600" algn="ctr" rtl="0" fontAlgn="base">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8pPr>
      <a:lvl9pPr marL="1828800" algn="ctr" rtl="0" fontAlgn="base">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anose="020B0600070205080204" pitchFamily="34"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icj-cij.org/en"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3872880" y="332656"/>
            <a:ext cx="5673080" cy="4643027"/>
          </a:xfrm>
          <a:prstGeom prst="rect">
            <a:avLst/>
          </a:prstGeom>
          <a:solidFill>
            <a:srgbClr val="BC1A26">
              <a:alpha val="8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r>
              <a:rPr lang="en-US" altLang="en-US">
                <a:solidFill>
                  <a:srgbClr val="FFFFFF"/>
                </a:solidFill>
              </a:rPr>
              <a:t> </a:t>
            </a:r>
          </a:p>
        </p:txBody>
      </p:sp>
      <p:sp>
        <p:nvSpPr>
          <p:cNvPr id="3079" name="Slide Number Placeholder 1"/>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57E7155C-90BB-4D37-85EB-208AC76498F1}" type="slidenum">
              <a:rPr lang="en-GB" altLang="en-US" sz="1200" smtClean="0">
                <a:solidFill>
                  <a:srgbClr val="898989"/>
                </a:solidFill>
              </a:rPr>
              <a:pPr>
                <a:spcBef>
                  <a:spcPct val="0"/>
                </a:spcBef>
                <a:buFontTx/>
                <a:buNone/>
              </a:pPr>
              <a:t>1</a:t>
            </a:fld>
            <a:endParaRPr lang="en-GB" altLang="en-US" sz="1200">
              <a:solidFill>
                <a:srgbClr val="898989"/>
              </a:solidFill>
            </a:endParaRPr>
          </a:p>
        </p:txBody>
      </p:sp>
      <p:pic>
        <p:nvPicPr>
          <p:cNvPr id="1026" name="Picture 2" descr="mage result for ICJ picture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168195" cy="6858000"/>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3" descr="20essex st logo.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72480" y="116632"/>
            <a:ext cx="1446212" cy="1416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extBox 4"/>
          <p:cNvSpPr txBox="1"/>
          <p:nvPr/>
        </p:nvSpPr>
        <p:spPr>
          <a:xfrm>
            <a:off x="2000672" y="332656"/>
            <a:ext cx="7128792" cy="3970318"/>
          </a:xfrm>
          <a:prstGeom prst="rect">
            <a:avLst/>
          </a:prstGeom>
          <a:solidFill>
            <a:srgbClr val="C00000"/>
          </a:solidFill>
          <a:ln>
            <a:solidFill>
              <a:srgbClr val="FF0000"/>
            </a:solidFill>
          </a:ln>
        </p:spPr>
        <p:txBody>
          <a:bodyPr wrap="square" rtlCol="0">
            <a:spAutoFit/>
          </a:bodyPr>
          <a:lstStyle/>
          <a:p>
            <a:endParaRPr lang="en-US" sz="2800" b="1" dirty="0">
              <a:solidFill>
                <a:schemeClr val="bg1"/>
              </a:solidFill>
            </a:endParaRPr>
          </a:p>
          <a:p>
            <a:r>
              <a:rPr lang="en-US" sz="3200" dirty="0">
                <a:solidFill>
                  <a:schemeClr val="bg1"/>
                </a:solidFill>
              </a:rPr>
              <a:t>Melting glaciers, disappearing States      and endangered populations:  International Dispute Resolution for Climate Change</a:t>
            </a:r>
            <a:endParaRPr lang="en-GB" sz="3200" dirty="0">
              <a:solidFill>
                <a:schemeClr val="bg1"/>
              </a:solidFill>
            </a:endParaRPr>
          </a:p>
          <a:p>
            <a:endParaRPr lang="en-US" sz="2000" dirty="0">
              <a:solidFill>
                <a:schemeClr val="bg1"/>
              </a:solidFill>
            </a:endParaRPr>
          </a:p>
          <a:p>
            <a:r>
              <a:rPr lang="en-US" sz="2000" dirty="0">
                <a:solidFill>
                  <a:schemeClr val="bg1"/>
                </a:solidFill>
              </a:rPr>
              <a:t>6 September 2018</a:t>
            </a:r>
          </a:p>
          <a:p>
            <a:endParaRPr lang="en-US" sz="2800" i="1" dirty="0">
              <a:solidFill>
                <a:schemeClr val="bg1"/>
              </a:solidFill>
            </a:endParaRPr>
          </a:p>
          <a:p>
            <a:r>
              <a:rPr lang="en-US" sz="2800" dirty="0">
                <a:solidFill>
                  <a:schemeClr val="bg1"/>
                </a:solidFill>
              </a:rPr>
              <a:t>Monica Feria-Tinta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9906000" cy="1219200"/>
          </a:xfrm>
          <a:prstGeom prst="rect">
            <a:avLst/>
          </a:prstGeom>
          <a:solidFill>
            <a:srgbClr val="BC1A2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endParaRPr lang="en-US" altLang="en-US" sz="3600" dirty="0">
              <a:solidFill>
                <a:srgbClr val="FFFFFF"/>
              </a:solidFill>
            </a:endParaRPr>
          </a:p>
          <a:p>
            <a:pPr algn="ctr" eaLnBrk="1" hangingPunct="1">
              <a:defRPr/>
            </a:pPr>
            <a:endParaRPr lang="en-US" altLang="en-US" sz="3600" dirty="0">
              <a:solidFill>
                <a:srgbClr val="FFFFFF"/>
              </a:solidFill>
            </a:endParaRPr>
          </a:p>
          <a:p>
            <a:pPr algn="ctr" eaLnBrk="1" hangingPunct="1">
              <a:defRPr/>
            </a:pPr>
            <a:r>
              <a:rPr lang="en-GB" sz="3600" dirty="0">
                <a:solidFill>
                  <a:schemeClr val="bg1"/>
                </a:solidFill>
              </a:rPr>
              <a:t> </a:t>
            </a:r>
            <a:endParaRPr lang="en-US" altLang="en-US" sz="3600" i="1" dirty="0">
              <a:solidFill>
                <a:srgbClr val="FFFFFF"/>
              </a:solidFill>
            </a:endParaRPr>
          </a:p>
          <a:p>
            <a:pPr algn="ctr" eaLnBrk="1" hangingPunct="1">
              <a:defRPr/>
            </a:pPr>
            <a:endParaRPr lang="en-US" altLang="en-US" sz="3600" i="1" dirty="0">
              <a:solidFill>
                <a:srgbClr val="FFFFFF"/>
              </a:solidFill>
            </a:endParaRPr>
          </a:p>
          <a:p>
            <a:pPr algn="ctr" eaLnBrk="1" hangingPunct="1">
              <a:defRPr/>
            </a:pPr>
            <a:endParaRPr lang="en-US" altLang="en-US" sz="3600" dirty="0">
              <a:solidFill>
                <a:srgbClr val="FFFFFF"/>
              </a:solidFill>
            </a:endParaRPr>
          </a:p>
        </p:txBody>
      </p:sp>
      <p:pic>
        <p:nvPicPr>
          <p:cNvPr id="6149"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4488" y="6108700"/>
            <a:ext cx="647700" cy="665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150" name="Slide Number Placeholder 2"/>
          <p:cNvSpPr>
            <a:spLocks noGrp="1"/>
          </p:cNvSpPr>
          <p:nvPr>
            <p:ph type="sldNum" sz="quarter" idx="12"/>
          </p:nvPr>
        </p:nvSpPr>
        <p:spPr bwMode="auto">
          <a:xfrm>
            <a:off x="7113240" y="5733256"/>
            <a:ext cx="23114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57F5FA7A-E483-4147-BB58-6C0496CD6145}" type="slidenum">
              <a:rPr lang="en-GB" altLang="en-US" sz="1200" smtClean="0">
                <a:solidFill>
                  <a:srgbClr val="898989"/>
                </a:solidFill>
              </a:rPr>
              <a:pPr>
                <a:spcBef>
                  <a:spcPct val="0"/>
                </a:spcBef>
                <a:buFontTx/>
                <a:buNone/>
              </a:pPr>
              <a:t>10</a:t>
            </a:fld>
            <a:endParaRPr lang="en-GB" altLang="en-US" sz="1200">
              <a:solidFill>
                <a:srgbClr val="898989"/>
              </a:solidFill>
            </a:endParaRPr>
          </a:p>
        </p:txBody>
      </p:sp>
      <p:sp>
        <p:nvSpPr>
          <p:cNvPr id="3" name="Rectangle 2"/>
          <p:cNvSpPr/>
          <p:nvPr/>
        </p:nvSpPr>
        <p:spPr>
          <a:xfrm>
            <a:off x="560512" y="1484784"/>
            <a:ext cx="8856984" cy="4370427"/>
          </a:xfrm>
          <a:prstGeom prst="rect">
            <a:avLst/>
          </a:prstGeom>
        </p:spPr>
        <p:txBody>
          <a:bodyPr wrap="square">
            <a:spAutoFit/>
          </a:bodyPr>
          <a:lstStyle/>
          <a:p>
            <a:pPr marL="285750" indent="-285750">
              <a:buFont typeface="Arial"/>
              <a:buChar char="•"/>
            </a:pPr>
            <a:endParaRPr lang="en-US" sz="2000" dirty="0"/>
          </a:p>
          <a:p>
            <a:pPr marL="285750" indent="-285750">
              <a:buFont typeface="Arial"/>
              <a:buChar char="•"/>
            </a:pPr>
            <a:endParaRPr lang="en-US" sz="2000" dirty="0"/>
          </a:p>
          <a:p>
            <a:pPr marL="285750" indent="-285750">
              <a:buFont typeface="Arial"/>
              <a:buChar char="•"/>
            </a:pPr>
            <a:r>
              <a:rPr lang="en-US" sz="2000" dirty="0"/>
              <a:t>Advisory Opinion functions</a:t>
            </a:r>
          </a:p>
          <a:p>
            <a:pPr marL="285750" indent="-285750">
              <a:buFont typeface="Arial"/>
              <a:buChar char="•"/>
            </a:pPr>
            <a:endParaRPr lang="en-US" sz="2000" dirty="0"/>
          </a:p>
          <a:p>
            <a:r>
              <a:rPr lang="en-US" sz="2000" dirty="0"/>
              <a:t>Article 96, paragraph 1, of the Charter of the United Nations “[</a:t>
            </a:r>
            <a:r>
              <a:rPr lang="en-US" sz="2000" b="1" dirty="0"/>
              <a:t>t]he General Assembly</a:t>
            </a:r>
            <a:r>
              <a:rPr lang="en-US" sz="2000" dirty="0"/>
              <a:t> or the </a:t>
            </a:r>
            <a:r>
              <a:rPr lang="en-US" sz="2000" b="1" dirty="0"/>
              <a:t>Security Council </a:t>
            </a:r>
            <a:r>
              <a:rPr lang="en-US" sz="2000" dirty="0"/>
              <a:t>may request the International Court of Justice to give an advisory opinion on any legal question”.</a:t>
            </a:r>
          </a:p>
          <a:p>
            <a:endParaRPr lang="en-US" sz="2000" dirty="0"/>
          </a:p>
          <a:p>
            <a:endParaRPr lang="en-US" sz="2000" dirty="0"/>
          </a:p>
          <a:p>
            <a:r>
              <a:rPr lang="en-US" sz="2000" dirty="0"/>
              <a:t>Article 96, paragraph 2, of the Charter provides that “[o]</a:t>
            </a:r>
            <a:r>
              <a:rPr lang="en-US" sz="2000" dirty="0" err="1"/>
              <a:t>ther</a:t>
            </a:r>
            <a:r>
              <a:rPr lang="en-US" sz="2000" dirty="0"/>
              <a:t> organs of the United Nations and specialized agencies, which may at any time be so authorized by the General Assembly, may also request advisory opinions of the Court on legal questions arising within the scope of their activities”.</a:t>
            </a:r>
          </a:p>
          <a:p>
            <a:endParaRPr lang="en-US" dirty="0"/>
          </a:p>
        </p:txBody>
      </p:sp>
      <p:sp>
        <p:nvSpPr>
          <p:cNvPr id="2" name="TextBox 1"/>
          <p:cNvSpPr txBox="1"/>
          <p:nvPr/>
        </p:nvSpPr>
        <p:spPr>
          <a:xfrm>
            <a:off x="416496" y="188640"/>
            <a:ext cx="8784976" cy="646331"/>
          </a:xfrm>
          <a:prstGeom prst="rect">
            <a:avLst/>
          </a:prstGeom>
          <a:noFill/>
        </p:spPr>
        <p:txBody>
          <a:bodyPr wrap="square" rtlCol="0">
            <a:spAutoFit/>
          </a:bodyPr>
          <a:lstStyle/>
          <a:p>
            <a:r>
              <a:rPr lang="en-US" sz="3600" dirty="0">
                <a:solidFill>
                  <a:srgbClr val="FFFFFF"/>
                </a:solidFill>
              </a:rPr>
              <a:t>           International Court of Justice</a:t>
            </a:r>
          </a:p>
        </p:txBody>
      </p:sp>
    </p:spTree>
    <p:extLst>
      <p:ext uri="{BB962C8B-B14F-4D97-AF65-F5344CB8AC3E}">
        <p14:creationId xmlns:p14="http://schemas.microsoft.com/office/powerpoint/2010/main" val="2223752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9906000" cy="1219200"/>
          </a:xfrm>
          <a:prstGeom prst="rect">
            <a:avLst/>
          </a:prstGeom>
          <a:solidFill>
            <a:srgbClr val="BC1A2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endParaRPr lang="en-US" altLang="en-US" sz="3600" dirty="0">
              <a:solidFill>
                <a:srgbClr val="FFFFFF"/>
              </a:solidFill>
            </a:endParaRPr>
          </a:p>
          <a:p>
            <a:pPr algn="ctr" eaLnBrk="1" hangingPunct="1">
              <a:defRPr/>
            </a:pPr>
            <a:endParaRPr lang="en-US" altLang="en-US" sz="3600" dirty="0">
              <a:solidFill>
                <a:srgbClr val="FFFFFF"/>
              </a:solidFill>
            </a:endParaRPr>
          </a:p>
          <a:p>
            <a:pPr algn="ctr" eaLnBrk="1" hangingPunct="1">
              <a:defRPr/>
            </a:pPr>
            <a:r>
              <a:rPr lang="en-GB" sz="3600" dirty="0">
                <a:solidFill>
                  <a:schemeClr val="bg1"/>
                </a:solidFill>
              </a:rPr>
              <a:t> </a:t>
            </a:r>
            <a:endParaRPr lang="en-US" altLang="en-US" sz="3600" i="1" dirty="0">
              <a:solidFill>
                <a:srgbClr val="FFFFFF"/>
              </a:solidFill>
            </a:endParaRPr>
          </a:p>
          <a:p>
            <a:pPr algn="ctr" eaLnBrk="1" hangingPunct="1">
              <a:defRPr/>
            </a:pPr>
            <a:endParaRPr lang="en-US" altLang="en-US" sz="3600" i="1" dirty="0">
              <a:solidFill>
                <a:srgbClr val="FFFFFF"/>
              </a:solidFill>
            </a:endParaRPr>
          </a:p>
          <a:p>
            <a:pPr algn="ctr" eaLnBrk="1" hangingPunct="1">
              <a:defRPr/>
            </a:pPr>
            <a:endParaRPr lang="en-US" altLang="en-US" sz="3600" dirty="0">
              <a:solidFill>
                <a:srgbClr val="FFFFFF"/>
              </a:solidFill>
            </a:endParaRPr>
          </a:p>
        </p:txBody>
      </p:sp>
      <p:pic>
        <p:nvPicPr>
          <p:cNvPr id="6149"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4488" y="6108700"/>
            <a:ext cx="647700" cy="665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150" name="Slide Number Placeholder 2"/>
          <p:cNvSpPr>
            <a:spLocks noGrp="1"/>
          </p:cNvSpPr>
          <p:nvPr>
            <p:ph type="sldNum" sz="quarter" idx="12"/>
          </p:nvPr>
        </p:nvSpPr>
        <p:spPr bwMode="auto">
          <a:xfrm>
            <a:off x="7113240" y="5733256"/>
            <a:ext cx="23114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57F5FA7A-E483-4147-BB58-6C0496CD6145}" type="slidenum">
              <a:rPr lang="en-GB" altLang="en-US" sz="1200" smtClean="0">
                <a:solidFill>
                  <a:srgbClr val="898989"/>
                </a:solidFill>
              </a:rPr>
              <a:pPr>
                <a:spcBef>
                  <a:spcPct val="0"/>
                </a:spcBef>
                <a:buFontTx/>
                <a:buNone/>
              </a:pPr>
              <a:t>11</a:t>
            </a:fld>
            <a:endParaRPr lang="en-GB" altLang="en-US" sz="1200">
              <a:solidFill>
                <a:srgbClr val="898989"/>
              </a:solidFill>
            </a:endParaRPr>
          </a:p>
        </p:txBody>
      </p:sp>
      <p:sp>
        <p:nvSpPr>
          <p:cNvPr id="3" name="Rectangle 2"/>
          <p:cNvSpPr/>
          <p:nvPr/>
        </p:nvSpPr>
        <p:spPr>
          <a:xfrm>
            <a:off x="416496" y="1052736"/>
            <a:ext cx="8712968" cy="5693867"/>
          </a:xfrm>
          <a:prstGeom prst="rect">
            <a:avLst/>
          </a:prstGeom>
        </p:spPr>
        <p:txBody>
          <a:bodyPr wrap="square">
            <a:spAutoFit/>
          </a:bodyPr>
          <a:lstStyle/>
          <a:p>
            <a:endParaRPr lang="en-US" sz="2000" dirty="0"/>
          </a:p>
          <a:p>
            <a:pPr marL="285750" indent="-285750">
              <a:buFont typeface="Arial"/>
              <a:buChar char="•"/>
            </a:pPr>
            <a:r>
              <a:rPr lang="en-US" sz="2000" dirty="0"/>
              <a:t>Contentious jurisdiction</a:t>
            </a:r>
          </a:p>
          <a:p>
            <a:endParaRPr lang="en-US" dirty="0"/>
          </a:p>
          <a:p>
            <a:pPr marL="285750" indent="-285750">
              <a:buFont typeface="Arial"/>
              <a:buChar char="•"/>
            </a:pPr>
            <a:r>
              <a:rPr lang="en-GB" dirty="0"/>
              <a:t>2 February 2018, the International Court of Justice ordered Nicaragua to pay compensation to Costa Rica for environmental damage in </a:t>
            </a:r>
            <a:r>
              <a:rPr lang="en-GB" b="1" i="1" dirty="0"/>
              <a:t>Certain Activities Carried Out by Nicaragua in the Border Area (Costa Rica </a:t>
            </a:r>
            <a:r>
              <a:rPr lang="en-GB" b="1" dirty="0"/>
              <a:t>v. </a:t>
            </a:r>
            <a:r>
              <a:rPr lang="en-GB" b="1" i="1" dirty="0"/>
              <a:t>Nicaragua) </a:t>
            </a:r>
            <a:r>
              <a:rPr lang="en-GB" b="1" dirty="0"/>
              <a:t>and </a:t>
            </a:r>
            <a:r>
              <a:rPr lang="en-GB" b="1" i="1" dirty="0"/>
              <a:t>Construction of a Road in Costa Rica along the San Juan River (Nicaragua </a:t>
            </a:r>
            <a:r>
              <a:rPr lang="en-GB" b="1" dirty="0"/>
              <a:t>v. </a:t>
            </a:r>
            <a:r>
              <a:rPr lang="en-GB" b="1" i="1" dirty="0"/>
              <a:t>Costa Rica)</a:t>
            </a:r>
            <a:r>
              <a:rPr lang="en-GB" i="1" dirty="0"/>
              <a:t>, Judgment, I.C.J. Reports</a:t>
            </a:r>
            <a:r>
              <a:rPr lang="en-GB" b="1" i="1" dirty="0"/>
              <a:t> 2015 </a:t>
            </a:r>
            <a:r>
              <a:rPr lang="en-GB" i="1" dirty="0"/>
              <a:t>(II)</a:t>
            </a:r>
            <a:r>
              <a:rPr lang="en-GB" dirty="0"/>
              <a:t>, pp. 740-741, </a:t>
            </a:r>
            <a:r>
              <a:rPr lang="en-GB" b="1" dirty="0"/>
              <a:t>its first ever order for compensation for environmental harm.</a:t>
            </a:r>
          </a:p>
          <a:p>
            <a:pPr marL="285750" indent="-285750">
              <a:buFont typeface="Arial"/>
              <a:buChar char="•"/>
            </a:pPr>
            <a:endParaRPr lang="en-GB" b="1" dirty="0"/>
          </a:p>
          <a:p>
            <a:pPr marL="285750" indent="-285750">
              <a:buFont typeface="Arial"/>
              <a:buChar char="•"/>
            </a:pPr>
            <a:r>
              <a:rPr lang="en-GB" b="1" dirty="0"/>
              <a:t>“ </a:t>
            </a:r>
            <a:r>
              <a:rPr lang="en-US" dirty="0"/>
              <a:t>34. </a:t>
            </a:r>
            <a:r>
              <a:rPr lang="en-US" b="1" dirty="0"/>
              <a:t>In cases of alleged environmental damage, particular issues may arise with respect to the existence of damage and causation. T</a:t>
            </a:r>
            <a:r>
              <a:rPr lang="en-US" dirty="0"/>
              <a:t>he damage may be due to </a:t>
            </a:r>
            <a:r>
              <a:rPr lang="en-US" b="1" dirty="0"/>
              <a:t>several concurrent causes</a:t>
            </a:r>
            <a:r>
              <a:rPr lang="en-US" dirty="0"/>
              <a:t>, or the state of science regarding the causal link between the wrongful act and the damage may be uncertain. These are difficulties that must be addressed as and when they arise in light of the facts of the case at hand and the evidence presented to the Court. Ultimately, it is for the Court to decide whether there is a sufficient causal nexus between the wrongful act and the injury suffered. “</a:t>
            </a:r>
          </a:p>
          <a:p>
            <a:pPr marL="285750" indent="-285750">
              <a:buFont typeface="Arial"/>
              <a:buChar char="•"/>
            </a:pPr>
            <a:endParaRPr lang="en-US" b="1" dirty="0"/>
          </a:p>
          <a:p>
            <a:endParaRPr lang="en-US" dirty="0"/>
          </a:p>
        </p:txBody>
      </p:sp>
      <p:sp>
        <p:nvSpPr>
          <p:cNvPr id="2" name="TextBox 1"/>
          <p:cNvSpPr txBox="1"/>
          <p:nvPr/>
        </p:nvSpPr>
        <p:spPr>
          <a:xfrm>
            <a:off x="560512" y="116632"/>
            <a:ext cx="8784976" cy="646331"/>
          </a:xfrm>
          <a:prstGeom prst="rect">
            <a:avLst/>
          </a:prstGeom>
          <a:noFill/>
        </p:spPr>
        <p:txBody>
          <a:bodyPr wrap="square" rtlCol="0">
            <a:spAutoFit/>
          </a:bodyPr>
          <a:lstStyle/>
          <a:p>
            <a:r>
              <a:rPr lang="en-US" sz="3600" dirty="0">
                <a:solidFill>
                  <a:srgbClr val="FFFFFF"/>
                </a:solidFill>
              </a:rPr>
              <a:t>         International Court of Justice</a:t>
            </a:r>
          </a:p>
        </p:txBody>
      </p:sp>
    </p:spTree>
    <p:extLst>
      <p:ext uri="{BB962C8B-B14F-4D97-AF65-F5344CB8AC3E}">
        <p14:creationId xmlns:p14="http://schemas.microsoft.com/office/powerpoint/2010/main" val="3648607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9906000" cy="1219200"/>
          </a:xfrm>
          <a:prstGeom prst="rect">
            <a:avLst/>
          </a:prstGeom>
          <a:solidFill>
            <a:srgbClr val="BC1A2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endParaRPr lang="en-US" altLang="en-US" sz="3600" dirty="0">
              <a:solidFill>
                <a:srgbClr val="FFFFFF"/>
              </a:solidFill>
            </a:endParaRPr>
          </a:p>
          <a:p>
            <a:pPr algn="ctr" eaLnBrk="1" hangingPunct="1">
              <a:defRPr/>
            </a:pPr>
            <a:endParaRPr lang="en-US" altLang="en-US" sz="3600" dirty="0">
              <a:solidFill>
                <a:srgbClr val="FFFFFF"/>
              </a:solidFill>
            </a:endParaRPr>
          </a:p>
          <a:p>
            <a:pPr algn="ctr" eaLnBrk="1" hangingPunct="1">
              <a:defRPr/>
            </a:pPr>
            <a:r>
              <a:rPr lang="en-GB" sz="3600" dirty="0">
                <a:solidFill>
                  <a:schemeClr val="bg1"/>
                </a:solidFill>
              </a:rPr>
              <a:t> </a:t>
            </a:r>
            <a:endParaRPr lang="en-US" altLang="en-US" sz="3600" i="1" dirty="0">
              <a:solidFill>
                <a:srgbClr val="FFFFFF"/>
              </a:solidFill>
            </a:endParaRPr>
          </a:p>
          <a:p>
            <a:pPr algn="ctr" eaLnBrk="1" hangingPunct="1">
              <a:defRPr/>
            </a:pPr>
            <a:endParaRPr lang="en-US" altLang="en-US" sz="3600" i="1" dirty="0">
              <a:solidFill>
                <a:srgbClr val="FFFFFF"/>
              </a:solidFill>
            </a:endParaRPr>
          </a:p>
          <a:p>
            <a:pPr algn="ctr" eaLnBrk="1" hangingPunct="1">
              <a:defRPr/>
            </a:pPr>
            <a:endParaRPr lang="en-US" altLang="en-US" sz="3600" dirty="0">
              <a:solidFill>
                <a:srgbClr val="FFFFFF"/>
              </a:solidFill>
            </a:endParaRPr>
          </a:p>
        </p:txBody>
      </p:sp>
      <p:sp>
        <p:nvSpPr>
          <p:cNvPr id="6150" name="Slide Number Placeholder 2"/>
          <p:cNvSpPr>
            <a:spLocks noGrp="1"/>
          </p:cNvSpPr>
          <p:nvPr>
            <p:ph type="sldNum" sz="quarter" idx="12"/>
          </p:nvPr>
        </p:nvSpPr>
        <p:spPr bwMode="auto">
          <a:xfrm>
            <a:off x="7113240" y="5733256"/>
            <a:ext cx="23114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57F5FA7A-E483-4147-BB58-6C0496CD6145}" type="slidenum">
              <a:rPr lang="en-GB" altLang="en-US" sz="1200" smtClean="0">
                <a:solidFill>
                  <a:srgbClr val="898989"/>
                </a:solidFill>
              </a:rPr>
              <a:pPr>
                <a:spcBef>
                  <a:spcPct val="0"/>
                </a:spcBef>
                <a:buFontTx/>
                <a:buNone/>
              </a:pPr>
              <a:t>12</a:t>
            </a:fld>
            <a:endParaRPr lang="en-GB" altLang="en-US" sz="1200">
              <a:solidFill>
                <a:srgbClr val="898989"/>
              </a:solidFill>
            </a:endParaRPr>
          </a:p>
        </p:txBody>
      </p:sp>
      <p:sp>
        <p:nvSpPr>
          <p:cNvPr id="3" name="Rectangle 2"/>
          <p:cNvSpPr/>
          <p:nvPr/>
        </p:nvSpPr>
        <p:spPr>
          <a:xfrm>
            <a:off x="344488" y="1340768"/>
            <a:ext cx="9217024" cy="5355313"/>
          </a:xfrm>
          <a:prstGeom prst="rect">
            <a:avLst/>
          </a:prstGeom>
        </p:spPr>
        <p:txBody>
          <a:bodyPr wrap="square">
            <a:spAutoFit/>
          </a:bodyPr>
          <a:lstStyle/>
          <a:p>
            <a:r>
              <a:rPr lang="en-US" dirty="0"/>
              <a:t>35. In respect of </a:t>
            </a:r>
            <a:r>
              <a:rPr lang="en-US" b="1" dirty="0"/>
              <a:t>the valuation of damage</a:t>
            </a:r>
            <a:r>
              <a:rPr lang="en-US" dirty="0"/>
              <a:t>, the Court recalls that </a:t>
            </a:r>
            <a:r>
              <a:rPr lang="en-US" b="1" dirty="0"/>
              <a:t>the absence of adequate evidence as to the extent of material damage will not, in all situations, preclude an award of compensation for that damage</a:t>
            </a:r>
            <a:r>
              <a:rPr lang="en-US" dirty="0"/>
              <a:t>. For example, in the </a:t>
            </a:r>
            <a:r>
              <a:rPr lang="en-US" i="1" dirty="0" err="1"/>
              <a:t>Ahmadou</a:t>
            </a:r>
            <a:r>
              <a:rPr lang="en-US" i="1" dirty="0"/>
              <a:t> </a:t>
            </a:r>
            <a:r>
              <a:rPr lang="en-US" i="1" dirty="0" err="1"/>
              <a:t>Sadio</a:t>
            </a:r>
            <a:r>
              <a:rPr lang="en-US" i="1" dirty="0"/>
              <a:t> </a:t>
            </a:r>
            <a:r>
              <a:rPr lang="en-US" i="1" dirty="0" err="1"/>
              <a:t>Diallo</a:t>
            </a:r>
            <a:r>
              <a:rPr lang="en-US" i="1" dirty="0"/>
              <a:t> </a:t>
            </a:r>
            <a:r>
              <a:rPr lang="en-US" dirty="0"/>
              <a:t>case, the Court determined the amount of compensation due on the basis of </a:t>
            </a:r>
            <a:r>
              <a:rPr lang="en-US" b="1" dirty="0"/>
              <a:t>equitable considerations </a:t>
            </a:r>
            <a:r>
              <a:rPr lang="en-US" dirty="0"/>
              <a:t>(see </a:t>
            </a:r>
            <a:r>
              <a:rPr lang="en-US" i="1" dirty="0" err="1"/>
              <a:t>Ahmadou</a:t>
            </a:r>
            <a:r>
              <a:rPr lang="en-US" i="1" dirty="0"/>
              <a:t> </a:t>
            </a:r>
            <a:r>
              <a:rPr lang="en-US" i="1" dirty="0" err="1"/>
              <a:t>Sadio</a:t>
            </a:r>
            <a:r>
              <a:rPr lang="en-US" i="1" dirty="0"/>
              <a:t> </a:t>
            </a:r>
            <a:r>
              <a:rPr lang="en-US" i="1" dirty="0" err="1"/>
              <a:t>Diallo</a:t>
            </a:r>
            <a:r>
              <a:rPr lang="en-US" i="1" dirty="0"/>
              <a:t> (Republic of Guinea </a:t>
            </a:r>
            <a:r>
              <a:rPr lang="en-US" dirty="0"/>
              <a:t>v. </a:t>
            </a:r>
            <a:r>
              <a:rPr lang="en-US" i="1" dirty="0"/>
              <a:t>Democratic Republic of the Congo), Compensation, Judgment, I.C.J. Reports 2012 (I)</a:t>
            </a:r>
            <a:r>
              <a:rPr lang="en-US" dirty="0"/>
              <a:t>, p. 337, </a:t>
            </a:r>
            <a:r>
              <a:rPr lang="en-US" dirty="0" err="1"/>
              <a:t>para</a:t>
            </a:r>
            <a:r>
              <a:rPr lang="en-US" dirty="0"/>
              <a:t>. 33). A similar approach was adopted by the Tribunal in the </a:t>
            </a:r>
            <a:r>
              <a:rPr lang="en-US" i="1" dirty="0"/>
              <a:t>Trail Smelter </a:t>
            </a:r>
            <a:r>
              <a:rPr lang="en-US" dirty="0"/>
              <a:t>case, which, quoting the Supreme Court of the United States of America in </a:t>
            </a:r>
            <a:r>
              <a:rPr lang="en-US" i="1" dirty="0"/>
              <a:t>Story Parchment Company </a:t>
            </a:r>
            <a:r>
              <a:rPr lang="en-US" dirty="0"/>
              <a:t>v. </a:t>
            </a:r>
            <a:r>
              <a:rPr lang="en-US" i="1" dirty="0"/>
              <a:t>Paterson Parchment Paper Company </a:t>
            </a:r>
            <a:r>
              <a:rPr lang="en-US" dirty="0"/>
              <a:t>(1931, </a:t>
            </a:r>
            <a:r>
              <a:rPr lang="en-US" i="1" dirty="0"/>
              <a:t>United States Reports</a:t>
            </a:r>
            <a:r>
              <a:rPr lang="en-US" dirty="0"/>
              <a:t>, Vol. 282, p. 555), stated: </a:t>
            </a:r>
          </a:p>
          <a:p>
            <a:r>
              <a:rPr lang="en-US" dirty="0"/>
              <a:t>“Where the tort itself is of such a nature as to preclude the ascertainment of the amount of damages with certainty</a:t>
            </a:r>
            <a:r>
              <a:rPr lang="en-US" b="1" dirty="0"/>
              <a:t>, it would be a perversion of fundamental principles of justice to deny all relief to the injured person</a:t>
            </a:r>
            <a:r>
              <a:rPr lang="en-US" dirty="0"/>
              <a:t>, and thereby relieve the wrongdoer from making any amend for his acts. In such case, while the damages may not be determined by mere speculation or guess</a:t>
            </a:r>
            <a:r>
              <a:rPr lang="en-US" b="1" dirty="0"/>
              <a:t>, it will be enough if the evidence show the extent of the damages as a matter of just and reasonable inference, although the result be only approximate</a:t>
            </a:r>
            <a:r>
              <a:rPr lang="en-US" dirty="0"/>
              <a:t>.” (</a:t>
            </a:r>
            <a:r>
              <a:rPr lang="en-US" i="1" dirty="0"/>
              <a:t>Trail Smelter case (United States, Canada), 16 April 1938 and 11 March 1941</a:t>
            </a:r>
            <a:r>
              <a:rPr lang="en-US" dirty="0"/>
              <a:t>, United Nations, </a:t>
            </a:r>
            <a:r>
              <a:rPr lang="en-US" i="1" dirty="0"/>
              <a:t>Reports of International Arbitral Awards (RIAA)</a:t>
            </a:r>
            <a:r>
              <a:rPr lang="en-US" dirty="0"/>
              <a:t>, Vol. III, p. 1920.) </a:t>
            </a:r>
          </a:p>
          <a:p>
            <a:pPr marL="285750" indent="-285750">
              <a:buFont typeface="Arial"/>
              <a:buChar char="•"/>
            </a:pPr>
            <a:endParaRPr lang="en-US" b="1" dirty="0"/>
          </a:p>
        </p:txBody>
      </p:sp>
      <p:sp>
        <p:nvSpPr>
          <p:cNvPr id="2" name="TextBox 1"/>
          <p:cNvSpPr txBox="1"/>
          <p:nvPr/>
        </p:nvSpPr>
        <p:spPr>
          <a:xfrm>
            <a:off x="560512" y="116632"/>
            <a:ext cx="8784976" cy="646331"/>
          </a:xfrm>
          <a:prstGeom prst="rect">
            <a:avLst/>
          </a:prstGeom>
          <a:noFill/>
        </p:spPr>
        <p:txBody>
          <a:bodyPr wrap="square" rtlCol="0">
            <a:spAutoFit/>
          </a:bodyPr>
          <a:lstStyle/>
          <a:p>
            <a:r>
              <a:rPr lang="en-US" sz="3600" dirty="0">
                <a:solidFill>
                  <a:srgbClr val="FFFFFF"/>
                </a:solidFill>
              </a:rPr>
              <a:t>         International Court of Justice</a:t>
            </a:r>
          </a:p>
        </p:txBody>
      </p:sp>
    </p:spTree>
    <p:extLst>
      <p:ext uri="{BB962C8B-B14F-4D97-AF65-F5344CB8AC3E}">
        <p14:creationId xmlns:p14="http://schemas.microsoft.com/office/powerpoint/2010/main" val="2828972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9906000" cy="1219200"/>
          </a:xfrm>
          <a:prstGeom prst="rect">
            <a:avLst/>
          </a:prstGeom>
          <a:solidFill>
            <a:srgbClr val="BC1A2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endParaRPr lang="en-US" altLang="en-US" sz="3600" dirty="0">
              <a:solidFill>
                <a:srgbClr val="FFFFFF"/>
              </a:solidFill>
            </a:endParaRPr>
          </a:p>
          <a:p>
            <a:pPr algn="ctr" eaLnBrk="1" hangingPunct="1">
              <a:defRPr/>
            </a:pPr>
            <a:endParaRPr lang="en-US" altLang="en-US" sz="3600" dirty="0">
              <a:solidFill>
                <a:srgbClr val="FFFFFF"/>
              </a:solidFill>
            </a:endParaRPr>
          </a:p>
          <a:p>
            <a:pPr algn="ctr" eaLnBrk="1" hangingPunct="1">
              <a:defRPr/>
            </a:pPr>
            <a:endParaRPr lang="en-US" altLang="en-US" sz="3600" i="1" dirty="0">
              <a:solidFill>
                <a:srgbClr val="FFFFFF"/>
              </a:solidFill>
            </a:endParaRPr>
          </a:p>
          <a:p>
            <a:pPr algn="ctr" eaLnBrk="1" hangingPunct="1">
              <a:defRPr/>
            </a:pPr>
            <a:endParaRPr lang="en-US" altLang="en-US" sz="3600" i="1" dirty="0">
              <a:solidFill>
                <a:srgbClr val="FFFFFF"/>
              </a:solidFill>
            </a:endParaRPr>
          </a:p>
        </p:txBody>
      </p:sp>
      <p:pic>
        <p:nvPicPr>
          <p:cNvPr id="6149"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4488" y="6108700"/>
            <a:ext cx="647700" cy="665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150" name="Slide Number Placeholder 2"/>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57F5FA7A-E483-4147-BB58-6C0496CD6145}" type="slidenum">
              <a:rPr lang="en-GB" altLang="en-US" sz="1200" smtClean="0">
                <a:solidFill>
                  <a:srgbClr val="898989"/>
                </a:solidFill>
              </a:rPr>
              <a:pPr>
                <a:spcBef>
                  <a:spcPct val="0"/>
                </a:spcBef>
                <a:buFontTx/>
                <a:buNone/>
              </a:pPr>
              <a:t>13</a:t>
            </a:fld>
            <a:endParaRPr lang="en-GB" altLang="en-US" sz="1200">
              <a:solidFill>
                <a:srgbClr val="898989"/>
              </a:solidFill>
            </a:endParaRPr>
          </a:p>
        </p:txBody>
      </p:sp>
      <p:sp>
        <p:nvSpPr>
          <p:cNvPr id="2" name="TextBox 1"/>
          <p:cNvSpPr txBox="1"/>
          <p:nvPr/>
        </p:nvSpPr>
        <p:spPr>
          <a:xfrm>
            <a:off x="488504" y="1412777"/>
            <a:ext cx="9073008" cy="5355313"/>
          </a:xfrm>
          <a:prstGeom prst="rect">
            <a:avLst/>
          </a:prstGeom>
          <a:noFill/>
        </p:spPr>
        <p:txBody>
          <a:bodyPr wrap="square" rtlCol="0">
            <a:spAutoFit/>
          </a:bodyPr>
          <a:lstStyle/>
          <a:p>
            <a:endParaRPr lang="en-US" i="1" dirty="0"/>
          </a:p>
          <a:p>
            <a:pPr marL="1200150" lvl="2" indent="-285750">
              <a:buFont typeface="Arial"/>
              <a:buChar char="•"/>
            </a:pPr>
            <a:r>
              <a:rPr lang="en-GB" b="1" i="1" dirty="0"/>
              <a:t>Dispute Concerning Delimitation of the Maritime Boundary between Ghana and Côte d’Ivoire in the Atlantic Ocean (Ghana/Côte</a:t>
            </a:r>
            <a:r>
              <a:rPr lang="en-GB" b="1" dirty="0"/>
              <a:t> </a:t>
            </a:r>
            <a:r>
              <a:rPr lang="en-GB" b="1" i="1" dirty="0"/>
              <a:t>d’Ivoire) </a:t>
            </a:r>
            <a:r>
              <a:rPr lang="en-GB" i="1" dirty="0"/>
              <a:t>(Case 23)</a:t>
            </a:r>
            <a:r>
              <a:rPr lang="en-GB" dirty="0"/>
              <a:t>  Order 25 April 2015 (Provisional Measures)</a:t>
            </a:r>
          </a:p>
          <a:p>
            <a:pPr marL="1200150" lvl="2" indent="-285750">
              <a:buFont typeface="Arial"/>
              <a:buChar char="•"/>
            </a:pPr>
            <a:endParaRPr lang="en-GB" dirty="0"/>
          </a:p>
          <a:p>
            <a:pPr lvl="2"/>
            <a:endParaRPr lang="en-GB" b="1" dirty="0"/>
          </a:p>
          <a:p>
            <a:r>
              <a:rPr lang="en-US" dirty="0"/>
              <a:t>69. </a:t>
            </a:r>
            <a:r>
              <a:rPr lang="en-US" i="1" dirty="0"/>
              <a:t>Considering </a:t>
            </a:r>
            <a:r>
              <a:rPr lang="en-US" dirty="0"/>
              <a:t>that </a:t>
            </a:r>
            <a:r>
              <a:rPr lang="en-US" b="1" dirty="0"/>
              <a:t>article 192 </a:t>
            </a:r>
            <a:r>
              <a:rPr lang="en-US" dirty="0"/>
              <a:t>of the Convention imposes an </a:t>
            </a:r>
            <a:r>
              <a:rPr lang="en-US" b="1" dirty="0"/>
              <a:t>obligation on States to protect and preserve the marine environment </a:t>
            </a:r>
            <a:r>
              <a:rPr lang="en-US" dirty="0"/>
              <a:t>(see </a:t>
            </a:r>
            <a:r>
              <a:rPr lang="en-US" i="1" dirty="0"/>
              <a:t>M/V “Louisa” (Saint Vincent and the Grenadines </a:t>
            </a:r>
            <a:r>
              <a:rPr lang="en-US" dirty="0"/>
              <a:t>v. </a:t>
            </a:r>
            <a:r>
              <a:rPr lang="en-US" i="1" dirty="0"/>
              <a:t>Kingdom of Spain), Provisional Measures, Order of 23 December 2010, ITLOS Reports 2008–2010</a:t>
            </a:r>
            <a:r>
              <a:rPr lang="en-US" dirty="0"/>
              <a:t>, p. 58, at p. 70, </a:t>
            </a:r>
            <a:r>
              <a:rPr lang="en-US" dirty="0" err="1"/>
              <a:t>para</a:t>
            </a:r>
            <a:r>
              <a:rPr lang="en-US" dirty="0"/>
              <a:t>. 76); </a:t>
            </a:r>
          </a:p>
          <a:p>
            <a:endParaRPr lang="en-US" dirty="0"/>
          </a:p>
          <a:p>
            <a:r>
              <a:rPr lang="en-US" dirty="0"/>
              <a:t>70. </a:t>
            </a:r>
            <a:r>
              <a:rPr lang="en-US" i="1" dirty="0"/>
              <a:t>Considering </a:t>
            </a:r>
            <a:r>
              <a:rPr lang="en-US" dirty="0"/>
              <a:t>that </a:t>
            </a:r>
            <a:r>
              <a:rPr lang="en-US" b="1" dirty="0"/>
              <a:t>article 193 </a:t>
            </a:r>
            <a:r>
              <a:rPr lang="en-US" dirty="0"/>
              <a:t>of the Convention provides that States have the sovereign right to exploit their natural resources pursuant to their environmental policies and it also states that this right is to be exercised “in accordance with their duty to protect and preserve the marine environment”; </a:t>
            </a:r>
          </a:p>
          <a:p>
            <a:endParaRPr lang="en-US" dirty="0"/>
          </a:p>
          <a:p>
            <a:pPr lvl="2"/>
            <a:endParaRPr lang="en-AU" b="1" dirty="0"/>
          </a:p>
          <a:p>
            <a:pPr lvl="2"/>
            <a:r>
              <a:rPr lang="en-AU" b="1" dirty="0"/>
              <a:t> </a:t>
            </a:r>
            <a:endParaRPr lang="en-GB" dirty="0"/>
          </a:p>
          <a:p>
            <a:r>
              <a:rPr lang="en-GB" dirty="0"/>
              <a:t> </a:t>
            </a:r>
            <a:endParaRPr lang="en-US" i="1" dirty="0"/>
          </a:p>
        </p:txBody>
      </p:sp>
      <p:sp>
        <p:nvSpPr>
          <p:cNvPr id="3" name="Rectangle 2"/>
          <p:cNvSpPr/>
          <p:nvPr/>
        </p:nvSpPr>
        <p:spPr>
          <a:xfrm>
            <a:off x="2621435" y="3244334"/>
            <a:ext cx="184666" cy="369332"/>
          </a:xfrm>
          <a:prstGeom prst="rect">
            <a:avLst/>
          </a:prstGeom>
        </p:spPr>
        <p:txBody>
          <a:bodyPr wrap="none">
            <a:spAutoFit/>
          </a:bodyPr>
          <a:lstStyle/>
          <a:p>
            <a:r>
              <a:rPr lang="en-GB" dirty="0"/>
              <a:t> </a:t>
            </a:r>
            <a:endParaRPr lang="en-US" dirty="0"/>
          </a:p>
        </p:txBody>
      </p:sp>
      <p:sp>
        <p:nvSpPr>
          <p:cNvPr id="4" name="TextBox 3"/>
          <p:cNvSpPr txBox="1"/>
          <p:nvPr/>
        </p:nvSpPr>
        <p:spPr>
          <a:xfrm>
            <a:off x="0" y="332656"/>
            <a:ext cx="9611118" cy="646331"/>
          </a:xfrm>
          <a:prstGeom prst="rect">
            <a:avLst/>
          </a:prstGeom>
          <a:noFill/>
        </p:spPr>
        <p:txBody>
          <a:bodyPr wrap="square" rtlCol="0">
            <a:spAutoFit/>
          </a:bodyPr>
          <a:lstStyle/>
          <a:p>
            <a:r>
              <a:rPr lang="en-GB" sz="3600" dirty="0">
                <a:solidFill>
                  <a:schemeClr val="bg1"/>
                </a:solidFill>
              </a:rPr>
              <a:t>   International Tribunal for the Law of the Sea </a:t>
            </a:r>
            <a:endParaRPr lang="en-US" sz="3600" dirty="0">
              <a:solidFill>
                <a:schemeClr val="bg1"/>
              </a:solidFill>
            </a:endParaRPr>
          </a:p>
        </p:txBody>
      </p:sp>
    </p:spTree>
    <p:extLst>
      <p:ext uri="{BB962C8B-B14F-4D97-AF65-F5344CB8AC3E}">
        <p14:creationId xmlns:p14="http://schemas.microsoft.com/office/powerpoint/2010/main" val="340910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9906000" cy="1219200"/>
          </a:xfrm>
          <a:prstGeom prst="rect">
            <a:avLst/>
          </a:prstGeom>
          <a:solidFill>
            <a:srgbClr val="BC1A2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endParaRPr lang="en-US" altLang="en-US" sz="3600" dirty="0">
              <a:solidFill>
                <a:srgbClr val="FFFFFF"/>
              </a:solidFill>
            </a:endParaRPr>
          </a:p>
          <a:p>
            <a:pPr algn="ctr" eaLnBrk="1" hangingPunct="1">
              <a:defRPr/>
            </a:pPr>
            <a:endParaRPr lang="en-US" altLang="en-US" sz="3600" dirty="0">
              <a:solidFill>
                <a:srgbClr val="FFFFFF"/>
              </a:solidFill>
            </a:endParaRPr>
          </a:p>
          <a:p>
            <a:pPr algn="ctr" eaLnBrk="1" hangingPunct="1">
              <a:defRPr/>
            </a:pPr>
            <a:endParaRPr lang="en-US" altLang="en-US" sz="3600" i="1" dirty="0">
              <a:solidFill>
                <a:srgbClr val="FFFFFF"/>
              </a:solidFill>
            </a:endParaRPr>
          </a:p>
          <a:p>
            <a:pPr algn="ctr" eaLnBrk="1" hangingPunct="1">
              <a:defRPr/>
            </a:pPr>
            <a:endParaRPr lang="en-US" altLang="en-US" sz="3600" i="1" dirty="0">
              <a:solidFill>
                <a:srgbClr val="FFFFFF"/>
              </a:solidFill>
            </a:endParaRPr>
          </a:p>
        </p:txBody>
      </p:sp>
      <p:pic>
        <p:nvPicPr>
          <p:cNvPr id="6149"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4488" y="6108700"/>
            <a:ext cx="647700" cy="665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150" name="Slide Number Placeholder 2"/>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57F5FA7A-E483-4147-BB58-6C0496CD6145}" type="slidenum">
              <a:rPr lang="en-GB" altLang="en-US" sz="1200" smtClean="0">
                <a:solidFill>
                  <a:srgbClr val="898989"/>
                </a:solidFill>
              </a:rPr>
              <a:pPr>
                <a:spcBef>
                  <a:spcPct val="0"/>
                </a:spcBef>
                <a:buFontTx/>
                <a:buNone/>
              </a:pPr>
              <a:t>14</a:t>
            </a:fld>
            <a:endParaRPr lang="en-GB" altLang="en-US" sz="1200">
              <a:solidFill>
                <a:srgbClr val="898989"/>
              </a:solidFill>
            </a:endParaRPr>
          </a:p>
        </p:txBody>
      </p:sp>
      <p:sp>
        <p:nvSpPr>
          <p:cNvPr id="2" name="TextBox 1"/>
          <p:cNvSpPr txBox="1"/>
          <p:nvPr/>
        </p:nvSpPr>
        <p:spPr>
          <a:xfrm>
            <a:off x="560512" y="1628801"/>
            <a:ext cx="9001000" cy="5355313"/>
          </a:xfrm>
          <a:prstGeom prst="rect">
            <a:avLst/>
          </a:prstGeom>
          <a:noFill/>
        </p:spPr>
        <p:txBody>
          <a:bodyPr wrap="square" rtlCol="0">
            <a:spAutoFit/>
          </a:bodyPr>
          <a:lstStyle/>
          <a:p>
            <a:r>
              <a:rPr lang="en-US" dirty="0"/>
              <a:t>71. </a:t>
            </a:r>
            <a:r>
              <a:rPr lang="en-US" i="1" dirty="0"/>
              <a:t>Considering</a:t>
            </a:r>
            <a:r>
              <a:rPr lang="en-US" dirty="0"/>
              <a:t> further that:</a:t>
            </a:r>
          </a:p>
          <a:p>
            <a:r>
              <a:rPr lang="en-US" dirty="0"/>
              <a:t>[t]he existence of the </a:t>
            </a:r>
            <a:r>
              <a:rPr lang="en-US" b="1" dirty="0"/>
              <a:t>general obligation of States to ensure that activities within their jurisdiction and control respect the environment of other States or of areas beyond national control</a:t>
            </a:r>
            <a:r>
              <a:rPr lang="en-US" dirty="0"/>
              <a:t> is now part of the corpus of international law relating to the environment</a:t>
            </a:r>
          </a:p>
          <a:p>
            <a:r>
              <a:rPr lang="en-US" dirty="0"/>
              <a:t>(Legality of the Threat or Use of Nuclear Weapons, Advisory Opinion, I.C.J. Reports 1996, p. 226, at pp. 241–242, </a:t>
            </a:r>
            <a:r>
              <a:rPr lang="en-US" dirty="0" err="1"/>
              <a:t>para</a:t>
            </a:r>
            <a:r>
              <a:rPr lang="en-US" dirty="0"/>
              <a:t>. 29);</a:t>
            </a:r>
          </a:p>
          <a:p>
            <a:endParaRPr lang="en-US" dirty="0"/>
          </a:p>
          <a:p>
            <a:pPr marL="342900" indent="-342900">
              <a:buAutoNum type="alphaLcParenBoth"/>
            </a:pPr>
            <a:r>
              <a:rPr lang="en-US" dirty="0"/>
              <a:t>Ghana shall take all necessary steps to ensure that no new drilling either by Ghana or under its control takes place in the disputed area as defined in paragraph 60; </a:t>
            </a:r>
          </a:p>
          <a:p>
            <a:pPr marL="342900" indent="-342900">
              <a:buAutoNum type="alphaLcParenBoth"/>
            </a:pPr>
            <a:r>
              <a:rPr lang="en-US" dirty="0"/>
              <a:t>[…]</a:t>
            </a:r>
          </a:p>
          <a:p>
            <a:pPr marL="342900" indent="-342900">
              <a:buAutoNum type="alphaLcParenBoth"/>
            </a:pPr>
            <a:r>
              <a:rPr lang="en-US" dirty="0"/>
              <a:t>The Parties shall take all necessary steps to prevent serious harm to the marine environment, including the continental shelf and its superjacent waters, in the disputed area and shall cooperate to that end; […]</a:t>
            </a:r>
          </a:p>
          <a:p>
            <a:pPr lvl="2"/>
            <a:endParaRPr lang="en-GB" dirty="0"/>
          </a:p>
          <a:p>
            <a:pPr lvl="2"/>
            <a:endParaRPr lang="en-GB" b="1" dirty="0"/>
          </a:p>
          <a:p>
            <a:endParaRPr lang="en-AU" b="1" dirty="0"/>
          </a:p>
          <a:p>
            <a:pPr lvl="2"/>
            <a:r>
              <a:rPr lang="en-AU" b="1" dirty="0"/>
              <a:t> </a:t>
            </a:r>
            <a:endParaRPr lang="en-GB" dirty="0"/>
          </a:p>
          <a:p>
            <a:r>
              <a:rPr lang="en-GB" dirty="0"/>
              <a:t> </a:t>
            </a:r>
            <a:endParaRPr lang="en-US" i="1" dirty="0"/>
          </a:p>
        </p:txBody>
      </p:sp>
      <p:sp>
        <p:nvSpPr>
          <p:cNvPr id="3" name="Rectangle 2"/>
          <p:cNvSpPr/>
          <p:nvPr/>
        </p:nvSpPr>
        <p:spPr>
          <a:xfrm>
            <a:off x="2621435" y="3244334"/>
            <a:ext cx="184666" cy="369332"/>
          </a:xfrm>
          <a:prstGeom prst="rect">
            <a:avLst/>
          </a:prstGeom>
        </p:spPr>
        <p:txBody>
          <a:bodyPr wrap="none">
            <a:spAutoFit/>
          </a:bodyPr>
          <a:lstStyle/>
          <a:p>
            <a:r>
              <a:rPr lang="en-GB" dirty="0"/>
              <a:t> </a:t>
            </a:r>
            <a:endParaRPr lang="en-US" dirty="0"/>
          </a:p>
        </p:txBody>
      </p:sp>
      <p:sp>
        <p:nvSpPr>
          <p:cNvPr id="4" name="TextBox 3"/>
          <p:cNvSpPr txBox="1"/>
          <p:nvPr/>
        </p:nvSpPr>
        <p:spPr>
          <a:xfrm>
            <a:off x="0" y="332656"/>
            <a:ext cx="9611118" cy="646331"/>
          </a:xfrm>
          <a:prstGeom prst="rect">
            <a:avLst/>
          </a:prstGeom>
          <a:noFill/>
        </p:spPr>
        <p:txBody>
          <a:bodyPr wrap="square" rtlCol="0">
            <a:spAutoFit/>
          </a:bodyPr>
          <a:lstStyle/>
          <a:p>
            <a:r>
              <a:rPr lang="en-GB" sz="3600" dirty="0">
                <a:solidFill>
                  <a:schemeClr val="bg1"/>
                </a:solidFill>
              </a:rPr>
              <a:t>   International Tribunal for the Law of the Sea </a:t>
            </a:r>
            <a:endParaRPr lang="en-US" sz="3600" dirty="0">
              <a:solidFill>
                <a:schemeClr val="bg1"/>
              </a:solidFill>
            </a:endParaRPr>
          </a:p>
        </p:txBody>
      </p:sp>
    </p:spTree>
    <p:extLst>
      <p:ext uri="{BB962C8B-B14F-4D97-AF65-F5344CB8AC3E}">
        <p14:creationId xmlns:p14="http://schemas.microsoft.com/office/powerpoint/2010/main" val="3268444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906000" cy="6858000"/>
          </a:xfrm>
          <a:prstGeom prst="rect">
            <a:avLst/>
          </a:prstGeom>
          <a:solidFill>
            <a:srgbClr val="BC1A2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r>
              <a:rPr lang="en-US" altLang="en-US" dirty="0">
                <a:solidFill>
                  <a:srgbClr val="FFFFFF"/>
                </a:solidFill>
              </a:rPr>
              <a:t>        </a:t>
            </a:r>
            <a:r>
              <a:rPr lang="en-US" altLang="en-US" sz="3600" dirty="0">
                <a:solidFill>
                  <a:srgbClr val="FFFFFF"/>
                </a:solidFill>
              </a:rPr>
              <a:t>Thanks!  </a:t>
            </a:r>
          </a:p>
          <a:p>
            <a:pPr algn="ctr" eaLnBrk="1" hangingPunct="1">
              <a:defRPr/>
            </a:pPr>
            <a:r>
              <a:rPr lang="en-US" altLang="en-US" sz="3600" dirty="0">
                <a:solidFill>
                  <a:srgbClr val="FFFFFF"/>
                </a:solidFill>
              </a:rPr>
              <a:t>        </a:t>
            </a:r>
            <a:r>
              <a:rPr lang="en-US" altLang="en-US" sz="2800" dirty="0">
                <a:solidFill>
                  <a:srgbClr val="FFFFFF"/>
                </a:solidFill>
              </a:rPr>
              <a:t>MFeria-Tinta@20essexst.com</a:t>
            </a:r>
          </a:p>
        </p:txBody>
      </p:sp>
      <p:pic>
        <p:nvPicPr>
          <p:cNvPr id="20483" name="Picture 3" descr="20essex st logo.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5925" y="381000"/>
            <a:ext cx="1152525" cy="1146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4" name="TextBox 7"/>
          <p:cNvSpPr txBox="1">
            <a:spLocks noChangeArrowheads="1"/>
          </p:cNvSpPr>
          <p:nvPr/>
        </p:nvSpPr>
        <p:spPr bwMode="auto">
          <a:xfrm>
            <a:off x="412750" y="3505200"/>
            <a:ext cx="3054350" cy="3108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37931725" indent="-37474525">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latin typeface="Gill Sans" pitchFamily="8" charset="0"/>
              </a:rPr>
              <a:t>London</a:t>
            </a:r>
          </a:p>
          <a:p>
            <a:pPr eaLnBrk="1" hangingPunct="1">
              <a:spcBef>
                <a:spcPct val="0"/>
              </a:spcBef>
              <a:buFontTx/>
              <a:buNone/>
            </a:pPr>
            <a:r>
              <a:rPr lang="en-US" altLang="en-US" sz="1600">
                <a:solidFill>
                  <a:srgbClr val="FFFFFF"/>
                </a:solidFill>
                <a:latin typeface="Gill Sans Light" pitchFamily="8" charset="0"/>
              </a:rPr>
              <a:t>20 Essex Street</a:t>
            </a:r>
          </a:p>
          <a:p>
            <a:pPr eaLnBrk="1" hangingPunct="1">
              <a:spcBef>
                <a:spcPct val="0"/>
              </a:spcBef>
              <a:buFontTx/>
              <a:buNone/>
            </a:pPr>
            <a:r>
              <a:rPr lang="en-US" altLang="en-US" sz="1600">
                <a:solidFill>
                  <a:srgbClr val="FFFFFF"/>
                </a:solidFill>
                <a:latin typeface="Gill Sans Light" pitchFamily="8" charset="0"/>
              </a:rPr>
              <a:t>London WC2R 3AL</a:t>
            </a:r>
            <a:br>
              <a:rPr lang="en-US" altLang="en-US" sz="1600">
                <a:solidFill>
                  <a:srgbClr val="FFFFFF"/>
                </a:solidFill>
                <a:latin typeface="Gill Sans Light" pitchFamily="8" charset="0"/>
              </a:rPr>
            </a:br>
            <a:r>
              <a:rPr lang="en-US" altLang="en-US" sz="1600">
                <a:solidFill>
                  <a:srgbClr val="FFFFFF"/>
                </a:solidFill>
                <a:latin typeface="Gill Sans Light" pitchFamily="8" charset="0"/>
              </a:rPr>
              <a:t>Tel: +44 (0)20 7842 1200</a:t>
            </a:r>
            <a:br>
              <a:rPr lang="en-US" altLang="en-US" sz="1600">
                <a:solidFill>
                  <a:srgbClr val="FFFFFF"/>
                </a:solidFill>
                <a:latin typeface="Gill Sans Light" pitchFamily="8" charset="0"/>
              </a:rPr>
            </a:br>
            <a:r>
              <a:rPr lang="en-US" altLang="en-US" sz="1600">
                <a:solidFill>
                  <a:srgbClr val="FFFFFF"/>
                </a:solidFill>
                <a:latin typeface="Gill Sans Light" pitchFamily="8" charset="0"/>
              </a:rPr>
              <a:t>Email: clerks@20essexst.com</a:t>
            </a:r>
          </a:p>
          <a:p>
            <a:pPr eaLnBrk="1" hangingPunct="1">
              <a:spcBef>
                <a:spcPct val="0"/>
              </a:spcBef>
              <a:buFontTx/>
              <a:buNone/>
            </a:pPr>
            <a:endParaRPr lang="en-US" altLang="en-US" sz="1600">
              <a:solidFill>
                <a:srgbClr val="FFFFFF"/>
              </a:solidFill>
              <a:latin typeface="Gill Sans Light" pitchFamily="8" charset="0"/>
            </a:endParaRPr>
          </a:p>
          <a:p>
            <a:pPr eaLnBrk="1" hangingPunct="1">
              <a:spcBef>
                <a:spcPct val="0"/>
              </a:spcBef>
              <a:buFontTx/>
              <a:buNone/>
            </a:pPr>
            <a:r>
              <a:rPr lang="en-US" altLang="en-US" sz="1800">
                <a:latin typeface="Gill Sans" pitchFamily="8" charset="0"/>
              </a:rPr>
              <a:t>Singapore</a:t>
            </a:r>
          </a:p>
          <a:p>
            <a:pPr eaLnBrk="1" hangingPunct="1">
              <a:spcBef>
                <a:spcPct val="0"/>
              </a:spcBef>
              <a:buFontTx/>
              <a:buNone/>
            </a:pPr>
            <a:r>
              <a:rPr lang="en-US" altLang="en-US" sz="1600">
                <a:solidFill>
                  <a:srgbClr val="FFFFFF"/>
                </a:solidFill>
                <a:latin typeface="Gill Sans Light" pitchFamily="8" charset="0"/>
              </a:rPr>
              <a:t>Maxwell Chambers #02-09</a:t>
            </a:r>
          </a:p>
          <a:p>
            <a:pPr eaLnBrk="1" hangingPunct="1">
              <a:spcBef>
                <a:spcPct val="0"/>
              </a:spcBef>
              <a:buFontTx/>
              <a:buNone/>
            </a:pPr>
            <a:r>
              <a:rPr lang="en-US" altLang="en-US" sz="1600">
                <a:solidFill>
                  <a:srgbClr val="FFFFFF"/>
                </a:solidFill>
                <a:latin typeface="Gill Sans Light" pitchFamily="8" charset="0"/>
              </a:rPr>
              <a:t>32 Maxwell Road</a:t>
            </a:r>
          </a:p>
          <a:p>
            <a:pPr eaLnBrk="1" hangingPunct="1">
              <a:spcBef>
                <a:spcPct val="0"/>
              </a:spcBef>
              <a:buFontTx/>
              <a:buNone/>
            </a:pPr>
            <a:r>
              <a:rPr lang="en-US" altLang="en-US" sz="1600">
                <a:solidFill>
                  <a:srgbClr val="FFFFFF"/>
                </a:solidFill>
                <a:latin typeface="Gill Sans Light" pitchFamily="8" charset="0"/>
              </a:rPr>
              <a:t>Singapore 069115</a:t>
            </a:r>
            <a:br>
              <a:rPr lang="en-US" altLang="en-US" sz="1600">
                <a:solidFill>
                  <a:srgbClr val="FFFFFF"/>
                </a:solidFill>
                <a:latin typeface="Gill Sans Light" pitchFamily="8" charset="0"/>
              </a:rPr>
            </a:br>
            <a:r>
              <a:rPr lang="en-US" altLang="en-US" sz="1600">
                <a:solidFill>
                  <a:srgbClr val="FFFFFF"/>
                </a:solidFill>
                <a:latin typeface="Gill Sans Light" pitchFamily="8" charset="0"/>
              </a:rPr>
              <a:t>Tel: +65 62257230</a:t>
            </a:r>
            <a:br>
              <a:rPr lang="en-US" altLang="en-US" sz="1600">
                <a:solidFill>
                  <a:srgbClr val="FFFFFF"/>
                </a:solidFill>
                <a:latin typeface="Gill Sans Light" pitchFamily="8" charset="0"/>
              </a:rPr>
            </a:br>
            <a:r>
              <a:rPr lang="en-US" altLang="en-US" sz="1600">
                <a:solidFill>
                  <a:srgbClr val="FFFFFF"/>
                </a:solidFill>
                <a:latin typeface="Gill Sans Light" pitchFamily="8" charset="0"/>
              </a:rPr>
              <a:t>Email: clerks@20essexst.com</a:t>
            </a:r>
          </a:p>
        </p:txBody>
      </p:sp>
      <p:sp>
        <p:nvSpPr>
          <p:cNvPr id="20485" name="Slide Number Placeholder 1"/>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1960BC00-FFF3-42AA-8733-442D575289E8}" type="slidenum">
              <a:rPr lang="en-GB" altLang="en-US" sz="1200" smtClean="0">
                <a:solidFill>
                  <a:srgbClr val="898989"/>
                </a:solidFill>
              </a:rPr>
              <a:pPr>
                <a:spcBef>
                  <a:spcPct val="0"/>
                </a:spcBef>
                <a:buFontTx/>
                <a:buNone/>
              </a:pPr>
              <a:t>15</a:t>
            </a:fld>
            <a:endParaRPr lang="en-GB" altLang="en-US" sz="1200">
              <a:solidFill>
                <a:srgbClr val="898989"/>
              </a:solidFill>
            </a:endParaRPr>
          </a:p>
        </p:txBody>
      </p:sp>
    </p:spTree>
    <p:extLst>
      <p:ext uri="{BB962C8B-B14F-4D97-AF65-F5344CB8AC3E}">
        <p14:creationId xmlns:p14="http://schemas.microsoft.com/office/powerpoint/2010/main" val="541548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9906000" cy="1219200"/>
          </a:xfrm>
          <a:prstGeom prst="rect">
            <a:avLst/>
          </a:prstGeom>
          <a:solidFill>
            <a:srgbClr val="BC1A2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r>
              <a:rPr lang="en-US" altLang="en-US" sz="3600" i="1" dirty="0">
                <a:solidFill>
                  <a:srgbClr val="FFFFFF"/>
                </a:solidFill>
                <a:latin typeface="Arial"/>
                <a:cs typeface="Arial"/>
              </a:rPr>
              <a:t>Trail Smelter arbitration case (1941)</a:t>
            </a:r>
          </a:p>
        </p:txBody>
      </p:sp>
      <p:pic>
        <p:nvPicPr>
          <p:cNvPr id="6149"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4488" y="6108700"/>
            <a:ext cx="647700" cy="665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150" name="Slide Number Placeholder 2"/>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57F5FA7A-E483-4147-BB58-6C0496CD6145}" type="slidenum">
              <a:rPr lang="en-GB" altLang="en-US" sz="1200" smtClean="0">
                <a:solidFill>
                  <a:srgbClr val="898989"/>
                </a:solidFill>
              </a:rPr>
              <a:pPr>
                <a:spcBef>
                  <a:spcPct val="0"/>
                </a:spcBef>
                <a:buFontTx/>
                <a:buNone/>
              </a:pPr>
              <a:t>2</a:t>
            </a:fld>
            <a:endParaRPr lang="en-GB" altLang="en-US" sz="1200">
              <a:solidFill>
                <a:srgbClr val="898989"/>
              </a:solidFill>
            </a:endParaRPr>
          </a:p>
        </p:txBody>
      </p:sp>
      <p:sp>
        <p:nvSpPr>
          <p:cNvPr id="6" name="TextBox 5"/>
          <p:cNvSpPr txBox="1"/>
          <p:nvPr/>
        </p:nvSpPr>
        <p:spPr>
          <a:xfrm>
            <a:off x="1640633" y="1916832"/>
            <a:ext cx="7200800" cy="1815882"/>
          </a:xfrm>
          <a:prstGeom prst="rect">
            <a:avLst/>
          </a:prstGeom>
          <a:noFill/>
        </p:spPr>
        <p:txBody>
          <a:bodyPr wrap="square" rtlCol="0">
            <a:spAutoFit/>
          </a:bodyPr>
          <a:lstStyle/>
          <a:p>
            <a:pPr marL="457200" indent="-457200">
              <a:buFont typeface="Arial"/>
              <a:buChar char="•"/>
            </a:pPr>
            <a:r>
              <a:rPr lang="en-US" sz="2800" dirty="0"/>
              <a:t>the </a:t>
            </a:r>
            <a:r>
              <a:rPr lang="en-US" sz="2800" dirty="0">
                <a:latin typeface="Arial"/>
                <a:cs typeface="Arial"/>
              </a:rPr>
              <a:t>principle that </a:t>
            </a:r>
            <a:r>
              <a:rPr lang="en-US" sz="2800" i="1" dirty="0">
                <a:latin typeface="Arial"/>
                <a:cs typeface="Arial"/>
              </a:rPr>
              <a:t>polluter pays</a:t>
            </a:r>
            <a:r>
              <a:rPr lang="en-US" sz="2800" dirty="0">
                <a:latin typeface="Arial"/>
                <a:cs typeface="Arial"/>
              </a:rPr>
              <a:t> </a:t>
            </a:r>
          </a:p>
          <a:p>
            <a:pPr marL="457200" indent="-457200">
              <a:buFont typeface="Arial"/>
              <a:buChar char="•"/>
            </a:pPr>
            <a:endParaRPr lang="en-US" sz="2800" dirty="0">
              <a:latin typeface="Arial"/>
              <a:cs typeface="Arial"/>
            </a:endParaRPr>
          </a:p>
          <a:p>
            <a:pPr marL="457200" indent="-457200">
              <a:buFont typeface="Arial"/>
              <a:buChar char="•"/>
            </a:pPr>
            <a:r>
              <a:rPr lang="en-US" sz="2800" dirty="0">
                <a:latin typeface="Arial"/>
                <a:cs typeface="Arial"/>
              </a:rPr>
              <a:t>states have a duty to prevent </a:t>
            </a:r>
            <a:r>
              <a:rPr lang="en-US" sz="2800" dirty="0" err="1">
                <a:latin typeface="Arial"/>
                <a:cs typeface="Arial"/>
              </a:rPr>
              <a:t>transboundary</a:t>
            </a:r>
            <a:r>
              <a:rPr lang="en-US" sz="2800" dirty="0">
                <a:latin typeface="Arial"/>
                <a:cs typeface="Arial"/>
              </a:rPr>
              <a:t> harm</a:t>
            </a:r>
            <a:r>
              <a:rPr lang="en-GB" sz="2800" dirty="0">
                <a:latin typeface="Arial"/>
                <a:cs typeface="Arial"/>
              </a:rPr>
              <a:t> </a:t>
            </a:r>
            <a:endParaRPr lang="en-US" sz="2800" dirty="0">
              <a:latin typeface="Arial"/>
              <a:cs typeface="Arial"/>
            </a:endParaRPr>
          </a:p>
        </p:txBody>
      </p:sp>
    </p:spTree>
    <p:extLst>
      <p:ext uri="{BB962C8B-B14F-4D97-AF65-F5344CB8AC3E}">
        <p14:creationId xmlns:p14="http://schemas.microsoft.com/office/powerpoint/2010/main" val="3784434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9906000" cy="1219200"/>
          </a:xfrm>
          <a:prstGeom prst="rect">
            <a:avLst/>
          </a:prstGeom>
          <a:solidFill>
            <a:srgbClr val="BC1A2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r>
              <a:rPr lang="en-US" altLang="en-US" sz="3600" dirty="0">
                <a:solidFill>
                  <a:srgbClr val="FFFFFF"/>
                </a:solidFill>
                <a:latin typeface="Arial"/>
                <a:cs typeface="Arial"/>
              </a:rPr>
              <a:t>Taking</a:t>
            </a:r>
            <a:r>
              <a:rPr lang="en-US" altLang="en-US" sz="3600" i="1" dirty="0">
                <a:solidFill>
                  <a:srgbClr val="FFFFFF"/>
                </a:solidFill>
              </a:rPr>
              <a:t> </a:t>
            </a:r>
            <a:r>
              <a:rPr lang="en-US" altLang="en-US" sz="3600" dirty="0">
                <a:solidFill>
                  <a:srgbClr val="FFFFFF"/>
                </a:solidFill>
                <a:latin typeface="Arial"/>
                <a:cs typeface="Arial"/>
              </a:rPr>
              <a:t>climate action to the court room</a:t>
            </a:r>
          </a:p>
        </p:txBody>
      </p:sp>
      <p:pic>
        <p:nvPicPr>
          <p:cNvPr id="6149"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4488" y="6108700"/>
            <a:ext cx="647700" cy="665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150" name="Slide Number Placeholder 2"/>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57F5FA7A-E483-4147-BB58-6C0496CD6145}" type="slidenum">
              <a:rPr lang="en-GB" altLang="en-US" sz="1200" smtClean="0">
                <a:solidFill>
                  <a:srgbClr val="898989"/>
                </a:solidFill>
              </a:rPr>
              <a:pPr>
                <a:spcBef>
                  <a:spcPct val="0"/>
                </a:spcBef>
                <a:buFontTx/>
                <a:buNone/>
              </a:pPr>
              <a:t>3</a:t>
            </a:fld>
            <a:endParaRPr lang="en-GB" altLang="en-US" sz="1200">
              <a:solidFill>
                <a:srgbClr val="898989"/>
              </a:solidFill>
            </a:endParaRPr>
          </a:p>
        </p:txBody>
      </p:sp>
      <p:sp>
        <p:nvSpPr>
          <p:cNvPr id="2" name="Rectangle 1"/>
          <p:cNvSpPr/>
          <p:nvPr/>
        </p:nvSpPr>
        <p:spPr>
          <a:xfrm>
            <a:off x="1568624" y="2132856"/>
            <a:ext cx="7128792" cy="4093428"/>
          </a:xfrm>
          <a:prstGeom prst="rect">
            <a:avLst/>
          </a:prstGeom>
        </p:spPr>
        <p:txBody>
          <a:bodyPr wrap="square">
            <a:spAutoFit/>
          </a:bodyPr>
          <a:lstStyle/>
          <a:p>
            <a:r>
              <a:rPr lang="en-GB" sz="2800" dirty="0">
                <a:latin typeface="Arial"/>
                <a:cs typeface="Arial"/>
              </a:rPr>
              <a:t>Can the world ́s largest emitters of greenhouse gases be taken to account in international </a:t>
            </a:r>
            <a:r>
              <a:rPr lang="en-GB" sz="2800" i="1" dirty="0">
                <a:latin typeface="Arial"/>
                <a:cs typeface="Arial"/>
              </a:rPr>
              <a:t>fora</a:t>
            </a:r>
            <a:r>
              <a:rPr lang="en-GB" sz="2800" dirty="0">
                <a:latin typeface="Arial"/>
                <a:cs typeface="Arial"/>
              </a:rPr>
              <a:t> for the environmental damage these emissions are causing?</a:t>
            </a:r>
          </a:p>
          <a:p>
            <a:endParaRPr lang="en-GB" sz="2800" dirty="0">
              <a:latin typeface="Arial"/>
              <a:cs typeface="Arial"/>
            </a:endParaRPr>
          </a:p>
          <a:p>
            <a:r>
              <a:rPr lang="en-GB" sz="2400" dirty="0">
                <a:latin typeface="Arial"/>
                <a:cs typeface="Arial"/>
              </a:rPr>
              <a:t>Yes.  It is my view that UN international human rights organs (i.e. UN Human Rights Committee), regional human rights courts, ITLOS (as ICJ), and arbitral tribunals are equipped to address issues of climate change.</a:t>
            </a:r>
          </a:p>
        </p:txBody>
      </p:sp>
    </p:spTree>
    <p:extLst>
      <p:ext uri="{BB962C8B-B14F-4D97-AF65-F5344CB8AC3E}">
        <p14:creationId xmlns:p14="http://schemas.microsoft.com/office/powerpoint/2010/main" val="1983319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9906000" cy="1219200"/>
          </a:xfrm>
          <a:prstGeom prst="rect">
            <a:avLst/>
          </a:prstGeom>
          <a:solidFill>
            <a:srgbClr val="BC1A2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r>
              <a:rPr lang="en-US" altLang="en-US" sz="3600" dirty="0">
                <a:solidFill>
                  <a:srgbClr val="FFFFFF"/>
                </a:solidFill>
                <a:latin typeface="Arial"/>
                <a:cs typeface="Arial"/>
              </a:rPr>
              <a:t>The Inter-American System </a:t>
            </a:r>
          </a:p>
        </p:txBody>
      </p:sp>
      <p:pic>
        <p:nvPicPr>
          <p:cNvPr id="6149"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4488" y="6108700"/>
            <a:ext cx="647700" cy="665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150" name="Slide Number Placeholder 2"/>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57F5FA7A-E483-4147-BB58-6C0496CD6145}" type="slidenum">
              <a:rPr lang="en-GB" altLang="en-US" sz="1200" smtClean="0">
                <a:solidFill>
                  <a:srgbClr val="898989"/>
                </a:solidFill>
              </a:rPr>
              <a:pPr>
                <a:spcBef>
                  <a:spcPct val="0"/>
                </a:spcBef>
                <a:buFontTx/>
                <a:buNone/>
              </a:pPr>
              <a:t>4</a:t>
            </a:fld>
            <a:endParaRPr lang="en-GB" altLang="en-US" sz="1200">
              <a:solidFill>
                <a:srgbClr val="898989"/>
              </a:solidFill>
            </a:endParaRPr>
          </a:p>
        </p:txBody>
      </p:sp>
      <p:sp>
        <p:nvSpPr>
          <p:cNvPr id="4" name="TextBox 3"/>
          <p:cNvSpPr txBox="1"/>
          <p:nvPr/>
        </p:nvSpPr>
        <p:spPr>
          <a:xfrm>
            <a:off x="848544" y="1772816"/>
            <a:ext cx="8784976" cy="3354765"/>
          </a:xfrm>
          <a:prstGeom prst="rect">
            <a:avLst/>
          </a:prstGeom>
          <a:noFill/>
        </p:spPr>
        <p:txBody>
          <a:bodyPr wrap="square" rtlCol="0">
            <a:spAutoFit/>
          </a:bodyPr>
          <a:lstStyle/>
          <a:p>
            <a:pPr marL="457200" indent="-457200">
              <a:buFont typeface="Arial"/>
              <a:buChar char="•"/>
            </a:pPr>
            <a:r>
              <a:rPr lang="en-US" sz="2800" b="1" i="1" dirty="0">
                <a:latin typeface="Arial"/>
                <a:cs typeface="Arial"/>
              </a:rPr>
              <a:t>Sheila Watt-</a:t>
            </a:r>
            <a:r>
              <a:rPr lang="en-US" sz="2800" b="1" i="1" dirty="0" err="1">
                <a:latin typeface="Arial"/>
                <a:cs typeface="Arial"/>
              </a:rPr>
              <a:t>Cloutier</a:t>
            </a:r>
            <a:r>
              <a:rPr lang="en-US" sz="2800" b="1" i="1" dirty="0">
                <a:latin typeface="Arial"/>
                <a:cs typeface="Arial"/>
              </a:rPr>
              <a:t> et al v United States</a:t>
            </a:r>
            <a:r>
              <a:rPr lang="en-US" sz="2800" dirty="0">
                <a:latin typeface="Arial"/>
                <a:cs typeface="Arial"/>
              </a:rPr>
              <a:t>, Inter-American Commission on Human rights, 2005.     </a:t>
            </a:r>
          </a:p>
          <a:p>
            <a:endParaRPr lang="en-US" sz="2800" dirty="0">
              <a:latin typeface="Arial"/>
              <a:cs typeface="Arial"/>
            </a:endParaRPr>
          </a:p>
          <a:p>
            <a:r>
              <a:rPr lang="en-US" sz="2400" dirty="0">
                <a:latin typeface="Arial"/>
                <a:cs typeface="Arial"/>
              </a:rPr>
              <a:t>Petition to the Inter-American Commission on Human Rights Seeking Relief from Violations Resulting from Global Warming Caused by Acts and Omissions of the United States</a:t>
            </a:r>
          </a:p>
          <a:p>
            <a:r>
              <a:rPr lang="en-US" sz="2800" dirty="0"/>
              <a:t> </a:t>
            </a:r>
          </a:p>
          <a:p>
            <a:endParaRPr lang="en-US" sz="2800" dirty="0"/>
          </a:p>
        </p:txBody>
      </p:sp>
    </p:spTree>
    <p:extLst>
      <p:ext uri="{BB962C8B-B14F-4D97-AF65-F5344CB8AC3E}">
        <p14:creationId xmlns:p14="http://schemas.microsoft.com/office/powerpoint/2010/main" val="3406145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9906000" cy="1219200"/>
          </a:xfrm>
          <a:prstGeom prst="rect">
            <a:avLst/>
          </a:prstGeom>
          <a:solidFill>
            <a:srgbClr val="BC1A2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endParaRPr lang="en-US" altLang="en-US" sz="3600" dirty="0">
              <a:solidFill>
                <a:srgbClr val="FFFFFF"/>
              </a:solidFill>
            </a:endParaRPr>
          </a:p>
          <a:p>
            <a:pPr algn="ctr" eaLnBrk="1" hangingPunct="1">
              <a:defRPr/>
            </a:pPr>
            <a:r>
              <a:rPr lang="en-US" altLang="en-US" sz="3600" dirty="0">
                <a:solidFill>
                  <a:srgbClr val="FFFFFF"/>
                </a:solidFill>
                <a:latin typeface="Arial"/>
                <a:cs typeface="Arial"/>
              </a:rPr>
              <a:t>The Inter-American System</a:t>
            </a:r>
            <a:r>
              <a:rPr lang="en-US" altLang="en-US" sz="3600" dirty="0">
                <a:solidFill>
                  <a:srgbClr val="FFFFFF"/>
                </a:solidFill>
              </a:rPr>
              <a:t>  </a:t>
            </a:r>
            <a:endParaRPr lang="en-US" altLang="en-US" sz="3600" i="1" dirty="0">
              <a:solidFill>
                <a:srgbClr val="FFFFFF"/>
              </a:solidFill>
            </a:endParaRPr>
          </a:p>
          <a:p>
            <a:pPr algn="ctr" eaLnBrk="1" hangingPunct="1">
              <a:defRPr/>
            </a:pPr>
            <a:endParaRPr lang="en-US" altLang="en-US" sz="3600" dirty="0">
              <a:solidFill>
                <a:srgbClr val="FFFFFF"/>
              </a:solidFill>
            </a:endParaRPr>
          </a:p>
        </p:txBody>
      </p:sp>
      <p:pic>
        <p:nvPicPr>
          <p:cNvPr id="6149"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4488" y="6108700"/>
            <a:ext cx="647700" cy="665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150" name="Slide Number Placeholder 2"/>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57F5FA7A-E483-4147-BB58-6C0496CD6145}" type="slidenum">
              <a:rPr lang="en-GB" altLang="en-US" sz="1200" smtClean="0">
                <a:solidFill>
                  <a:srgbClr val="898989"/>
                </a:solidFill>
              </a:rPr>
              <a:pPr>
                <a:spcBef>
                  <a:spcPct val="0"/>
                </a:spcBef>
                <a:buFontTx/>
                <a:buNone/>
              </a:pPr>
              <a:t>5</a:t>
            </a:fld>
            <a:endParaRPr lang="en-GB" altLang="en-US" sz="1200">
              <a:solidFill>
                <a:srgbClr val="898989"/>
              </a:solidFill>
            </a:endParaRPr>
          </a:p>
        </p:txBody>
      </p:sp>
      <p:sp>
        <p:nvSpPr>
          <p:cNvPr id="2" name="TextBox 1"/>
          <p:cNvSpPr txBox="1"/>
          <p:nvPr/>
        </p:nvSpPr>
        <p:spPr>
          <a:xfrm>
            <a:off x="1136576" y="1268760"/>
            <a:ext cx="7848872" cy="5016758"/>
          </a:xfrm>
          <a:prstGeom prst="rect">
            <a:avLst/>
          </a:prstGeom>
          <a:noFill/>
        </p:spPr>
        <p:txBody>
          <a:bodyPr wrap="square" rtlCol="0">
            <a:spAutoFit/>
          </a:bodyPr>
          <a:lstStyle/>
          <a:p>
            <a:pPr marL="342900" indent="-342900">
              <a:buFont typeface="Arial"/>
              <a:buChar char="•"/>
            </a:pPr>
            <a:r>
              <a:rPr lang="en-US" sz="2000" dirty="0"/>
              <a:t>“Global warming refers to an average increase in the Earth’s temperature, causing changes in climate that lead to a wide range of adverse impacts on plants, wildlife and humans. There is broad scientific consensus that global warming is caused by the increase in concentrations of greenhouse gases in the atmosphere as a result of human activity.”</a:t>
            </a:r>
          </a:p>
          <a:p>
            <a:pPr marL="342900" indent="-342900">
              <a:buFont typeface="Arial"/>
              <a:buChar char="•"/>
            </a:pPr>
            <a:endParaRPr lang="en-US" sz="2000" dirty="0"/>
          </a:p>
          <a:p>
            <a:pPr marL="342900" indent="-342900">
              <a:buFont typeface="Arial"/>
              <a:buChar char="•"/>
            </a:pPr>
            <a:r>
              <a:rPr lang="en-US" sz="2000" dirty="0"/>
              <a:t>“The United States is, by any measure, the world’s largest emitter of greenhouse gases, and thus bears the greatest responsibility amongst nations for causing global warming.”</a:t>
            </a:r>
          </a:p>
          <a:p>
            <a:pPr marL="342900" indent="-342900">
              <a:buFont typeface="Arial"/>
              <a:buChar char="•"/>
            </a:pPr>
            <a:endParaRPr lang="en-US" sz="2000" dirty="0"/>
          </a:p>
          <a:p>
            <a:pPr marL="342900" indent="-342900">
              <a:buFont typeface="Arial"/>
              <a:buChar char="•"/>
            </a:pPr>
            <a:r>
              <a:rPr lang="en-US" sz="2000" dirty="0"/>
              <a:t>“Like many indigenous peoples, the Inuit, are the product of the physical environment in which they live.</a:t>
            </a:r>
          </a:p>
          <a:p>
            <a:pPr marL="342900" indent="-342900">
              <a:buFont typeface="Arial"/>
              <a:buChar char="•"/>
            </a:pPr>
            <a:endParaRPr lang="en-US" sz="2000" dirty="0"/>
          </a:p>
          <a:p>
            <a:pPr marL="342900" indent="-342900">
              <a:buFont typeface="Arial"/>
              <a:buChar char="•"/>
            </a:pPr>
            <a:r>
              <a:rPr lang="en-US" sz="2000" dirty="0"/>
              <a:t>“ Nowhere on Earth has global warming had a more severe impact than the Artic.”</a:t>
            </a:r>
          </a:p>
        </p:txBody>
      </p:sp>
    </p:spTree>
    <p:extLst>
      <p:ext uri="{BB962C8B-B14F-4D97-AF65-F5344CB8AC3E}">
        <p14:creationId xmlns:p14="http://schemas.microsoft.com/office/powerpoint/2010/main" val="2354803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9906000" cy="1219200"/>
          </a:xfrm>
          <a:prstGeom prst="rect">
            <a:avLst/>
          </a:prstGeom>
          <a:solidFill>
            <a:srgbClr val="BC1A2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endParaRPr lang="en-US" altLang="en-US" sz="3600" dirty="0">
              <a:solidFill>
                <a:srgbClr val="FFFFFF"/>
              </a:solidFill>
            </a:endParaRPr>
          </a:p>
          <a:p>
            <a:pPr algn="ctr" eaLnBrk="1" hangingPunct="1">
              <a:defRPr/>
            </a:pPr>
            <a:r>
              <a:rPr lang="en-US" altLang="en-US" sz="3600" dirty="0">
                <a:solidFill>
                  <a:srgbClr val="FFFFFF"/>
                </a:solidFill>
                <a:latin typeface="Arial"/>
                <a:cs typeface="Arial"/>
              </a:rPr>
              <a:t>The Inter-American System</a:t>
            </a:r>
          </a:p>
          <a:p>
            <a:pPr algn="ctr" eaLnBrk="1" hangingPunct="1">
              <a:defRPr/>
            </a:pPr>
            <a:endParaRPr lang="en-US" altLang="en-US" sz="3600" dirty="0">
              <a:solidFill>
                <a:srgbClr val="FFFFFF"/>
              </a:solidFill>
            </a:endParaRPr>
          </a:p>
        </p:txBody>
      </p:sp>
      <p:pic>
        <p:nvPicPr>
          <p:cNvPr id="6149"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4488" y="6108700"/>
            <a:ext cx="647700" cy="665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150" name="Slide Number Placeholder 2"/>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57F5FA7A-E483-4147-BB58-6C0496CD6145}" type="slidenum">
              <a:rPr lang="en-GB" altLang="en-US" sz="1200" smtClean="0">
                <a:solidFill>
                  <a:srgbClr val="898989"/>
                </a:solidFill>
              </a:rPr>
              <a:pPr>
                <a:spcBef>
                  <a:spcPct val="0"/>
                </a:spcBef>
                <a:buFontTx/>
                <a:buNone/>
              </a:pPr>
              <a:t>6</a:t>
            </a:fld>
            <a:endParaRPr lang="en-GB" altLang="en-US" sz="1200">
              <a:solidFill>
                <a:srgbClr val="898989"/>
              </a:solidFill>
            </a:endParaRPr>
          </a:p>
        </p:txBody>
      </p:sp>
      <p:sp>
        <p:nvSpPr>
          <p:cNvPr id="2" name="TextBox 1"/>
          <p:cNvSpPr txBox="1"/>
          <p:nvPr/>
        </p:nvSpPr>
        <p:spPr>
          <a:xfrm>
            <a:off x="1136576" y="1268760"/>
            <a:ext cx="7848872" cy="6155531"/>
          </a:xfrm>
          <a:prstGeom prst="rect">
            <a:avLst/>
          </a:prstGeom>
          <a:noFill/>
        </p:spPr>
        <p:txBody>
          <a:bodyPr wrap="square" rtlCol="0">
            <a:spAutoFit/>
          </a:bodyPr>
          <a:lstStyle/>
          <a:p>
            <a:endParaRPr lang="en-US" i="1" dirty="0"/>
          </a:p>
          <a:p>
            <a:pPr marL="285750" indent="-285750">
              <a:buFont typeface="Arial"/>
              <a:buChar char="•"/>
            </a:pPr>
            <a:r>
              <a:rPr lang="en-GB" sz="2000" dirty="0"/>
              <a:t>“</a:t>
            </a:r>
            <a:r>
              <a:rPr lang="en-US" sz="2000" dirty="0"/>
              <a:t>Adopt mandatory measures to limit its emissions of greenhouse gases and cooperate in efforts of the community of nations –[…] to limit such emissions at the global level.</a:t>
            </a:r>
          </a:p>
          <a:p>
            <a:pPr marL="285750" indent="-285750">
              <a:buFont typeface="Arial"/>
              <a:buChar char="•"/>
            </a:pPr>
            <a:endParaRPr lang="en-US" sz="2000" dirty="0"/>
          </a:p>
          <a:p>
            <a:pPr marL="285750" indent="-285750">
              <a:buFont typeface="Arial"/>
              <a:buChar char="•"/>
            </a:pPr>
            <a:r>
              <a:rPr lang="en-US" sz="2000" dirty="0"/>
              <a:t>Establish and implement, in coordination with Petitioner and the affected Inuit, a plan to protect Inuit culture and resources, including </a:t>
            </a:r>
            <a:r>
              <a:rPr lang="en-US" sz="2000" i="1" dirty="0"/>
              <a:t>inter alia</a:t>
            </a:r>
            <a:r>
              <a:rPr lang="en-US" sz="2000" dirty="0"/>
              <a:t>, the land, water, snow, ice and plant and animal species used or occupied by the named individuals whose rights have been violated and other affected Inuit; and mitigate any harm to these resources caused by US greenhouse gas emissions</a:t>
            </a:r>
          </a:p>
          <a:p>
            <a:pPr marL="285750" indent="-285750">
              <a:buFont typeface="Arial"/>
              <a:buChar char="•"/>
            </a:pPr>
            <a:endParaRPr lang="en-US" sz="2000" dirty="0"/>
          </a:p>
          <a:p>
            <a:pPr marL="285750" indent="-285750">
              <a:buFont typeface="Arial"/>
              <a:buChar char="•"/>
            </a:pPr>
            <a:r>
              <a:rPr lang="en-US" sz="2000" dirty="0"/>
              <a:t>Establish and implement in coordination with Petitioner and the affected Unit communities, a plan to provide assistance necessary for Inuit to adapt to the impacts of climate change that cannot be avoided.</a:t>
            </a:r>
          </a:p>
          <a:p>
            <a:pPr marL="285750" indent="-285750">
              <a:buFont typeface="Arial"/>
              <a:buChar char="•"/>
            </a:pPr>
            <a:endParaRPr lang="en-US" sz="2000" dirty="0"/>
          </a:p>
          <a:p>
            <a:endParaRPr lang="en-GB" dirty="0"/>
          </a:p>
          <a:p>
            <a:endParaRPr lang="en-US" i="1" dirty="0"/>
          </a:p>
        </p:txBody>
      </p:sp>
    </p:spTree>
    <p:extLst>
      <p:ext uri="{BB962C8B-B14F-4D97-AF65-F5344CB8AC3E}">
        <p14:creationId xmlns:p14="http://schemas.microsoft.com/office/powerpoint/2010/main" val="1197060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9906000" cy="1219200"/>
          </a:xfrm>
          <a:prstGeom prst="rect">
            <a:avLst/>
          </a:prstGeom>
          <a:solidFill>
            <a:srgbClr val="BC1A2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endParaRPr lang="en-US" altLang="en-US" sz="3600" dirty="0">
              <a:solidFill>
                <a:srgbClr val="FFFFFF"/>
              </a:solidFill>
            </a:endParaRPr>
          </a:p>
          <a:p>
            <a:pPr algn="ctr" eaLnBrk="1" hangingPunct="1">
              <a:defRPr/>
            </a:pPr>
            <a:r>
              <a:rPr lang="en-US" altLang="en-US" sz="3600" dirty="0">
                <a:solidFill>
                  <a:srgbClr val="FFFFFF"/>
                </a:solidFill>
                <a:latin typeface="Arial"/>
                <a:cs typeface="Arial"/>
              </a:rPr>
              <a:t>The Inter-American System</a:t>
            </a:r>
          </a:p>
          <a:p>
            <a:pPr algn="ctr" eaLnBrk="1" hangingPunct="1">
              <a:defRPr/>
            </a:pPr>
            <a:endParaRPr lang="en-US" altLang="en-US" sz="3600" dirty="0">
              <a:solidFill>
                <a:srgbClr val="FFFFFF"/>
              </a:solidFill>
            </a:endParaRPr>
          </a:p>
        </p:txBody>
      </p:sp>
      <p:pic>
        <p:nvPicPr>
          <p:cNvPr id="6149"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4488" y="6108700"/>
            <a:ext cx="647700" cy="665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150" name="Slide Number Placeholder 2"/>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57F5FA7A-E483-4147-BB58-6C0496CD6145}" type="slidenum">
              <a:rPr lang="en-GB" altLang="en-US" sz="1200" smtClean="0">
                <a:solidFill>
                  <a:srgbClr val="898989"/>
                </a:solidFill>
              </a:rPr>
              <a:pPr>
                <a:spcBef>
                  <a:spcPct val="0"/>
                </a:spcBef>
                <a:buFontTx/>
                <a:buNone/>
              </a:pPr>
              <a:t>7</a:t>
            </a:fld>
            <a:endParaRPr lang="en-GB" altLang="en-US" sz="1200">
              <a:solidFill>
                <a:srgbClr val="898989"/>
              </a:solidFill>
            </a:endParaRPr>
          </a:p>
        </p:txBody>
      </p:sp>
      <p:sp>
        <p:nvSpPr>
          <p:cNvPr id="2" name="TextBox 1"/>
          <p:cNvSpPr txBox="1"/>
          <p:nvPr/>
        </p:nvSpPr>
        <p:spPr>
          <a:xfrm>
            <a:off x="1136576" y="1268760"/>
            <a:ext cx="7848872" cy="3631763"/>
          </a:xfrm>
          <a:prstGeom prst="rect">
            <a:avLst/>
          </a:prstGeom>
          <a:noFill/>
        </p:spPr>
        <p:txBody>
          <a:bodyPr wrap="square" rtlCol="0">
            <a:spAutoFit/>
          </a:bodyPr>
          <a:lstStyle/>
          <a:p>
            <a:pPr marL="342900" indent="-342900">
              <a:buFont typeface="Arial"/>
              <a:buChar char="•"/>
            </a:pPr>
            <a:endParaRPr lang="en-GB" b="1" i="1" dirty="0"/>
          </a:p>
          <a:p>
            <a:pPr marL="342900" indent="-342900">
              <a:buFont typeface="Arial"/>
              <a:buChar char="•"/>
            </a:pPr>
            <a:endParaRPr lang="en-GB" b="1" i="1" dirty="0"/>
          </a:p>
          <a:p>
            <a:pPr marL="342900" indent="-342900">
              <a:buFont typeface="Arial"/>
              <a:buChar char="•"/>
            </a:pPr>
            <a:endParaRPr lang="en-GB" b="1" i="1" dirty="0"/>
          </a:p>
          <a:p>
            <a:pPr marL="342900" indent="-342900">
              <a:buFont typeface="Arial"/>
              <a:buChar char="•"/>
            </a:pPr>
            <a:r>
              <a:rPr lang="en-GB" sz="2000" b="1" i="1" dirty="0"/>
              <a:t>Artic </a:t>
            </a:r>
            <a:r>
              <a:rPr lang="en-GB" sz="2000" b="1" i="1" dirty="0" err="1"/>
              <a:t>Athabaskan</a:t>
            </a:r>
            <a:r>
              <a:rPr lang="en-GB" sz="2000" b="1" i="1" dirty="0"/>
              <a:t> Peoples v Canada,  Inter-American Commission on Human Rights </a:t>
            </a:r>
          </a:p>
          <a:p>
            <a:pPr marL="342900" indent="-342900">
              <a:buFont typeface="Arial"/>
              <a:buChar char="•"/>
            </a:pPr>
            <a:endParaRPr lang="en-GB" sz="2000" b="1" i="1" dirty="0"/>
          </a:p>
          <a:p>
            <a:pPr marL="285750" indent="-285750">
              <a:buFont typeface="Arial"/>
              <a:buChar char="•"/>
            </a:pPr>
            <a:r>
              <a:rPr lang="en-GB" sz="2000" dirty="0"/>
              <a:t>Petition to the Inter-American Commission on Human Rights Seeking Relief from Violations of the Rights of Artic </a:t>
            </a:r>
            <a:r>
              <a:rPr lang="en-GB" sz="2000" dirty="0" err="1"/>
              <a:t>Athabaskan</a:t>
            </a:r>
            <a:r>
              <a:rPr lang="en-GB" sz="2000" dirty="0"/>
              <a:t> Peoples Resulting from Rapid Artic Warming and Melting caused by Emissions of Black Carbon in Canada (filed in </a:t>
            </a:r>
            <a:r>
              <a:rPr lang="en-GB" sz="2000" b="1" dirty="0"/>
              <a:t>2013</a:t>
            </a:r>
            <a:r>
              <a:rPr lang="en-GB" sz="2000" dirty="0"/>
              <a:t>)</a:t>
            </a:r>
          </a:p>
          <a:p>
            <a:pPr marL="285750" indent="-285750">
              <a:buFont typeface="Arial"/>
              <a:buChar char="•"/>
            </a:pPr>
            <a:endParaRPr lang="en-GB" i="1" dirty="0"/>
          </a:p>
          <a:p>
            <a:endParaRPr lang="en-US" b="1" i="1" dirty="0"/>
          </a:p>
        </p:txBody>
      </p:sp>
    </p:spTree>
    <p:extLst>
      <p:ext uri="{BB962C8B-B14F-4D97-AF65-F5344CB8AC3E}">
        <p14:creationId xmlns:p14="http://schemas.microsoft.com/office/powerpoint/2010/main" val="9963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9906000" cy="1219200"/>
          </a:xfrm>
          <a:prstGeom prst="rect">
            <a:avLst/>
          </a:prstGeom>
          <a:solidFill>
            <a:srgbClr val="BC1A2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endParaRPr lang="en-US" altLang="en-US" sz="3600" dirty="0">
              <a:solidFill>
                <a:srgbClr val="FFFFFF"/>
              </a:solidFill>
            </a:endParaRPr>
          </a:p>
          <a:p>
            <a:pPr algn="ctr" eaLnBrk="1" hangingPunct="1">
              <a:defRPr/>
            </a:pPr>
            <a:r>
              <a:rPr lang="en-US" altLang="en-US" sz="3600" dirty="0">
                <a:solidFill>
                  <a:srgbClr val="FFFFFF"/>
                </a:solidFill>
                <a:latin typeface="Arial"/>
                <a:cs typeface="Arial"/>
              </a:rPr>
              <a:t>The Inter-American System</a:t>
            </a:r>
          </a:p>
          <a:p>
            <a:pPr algn="ctr" eaLnBrk="1" hangingPunct="1">
              <a:defRPr/>
            </a:pPr>
            <a:endParaRPr lang="en-US" altLang="en-US" sz="3600" dirty="0">
              <a:solidFill>
                <a:srgbClr val="FFFFFF"/>
              </a:solidFill>
            </a:endParaRPr>
          </a:p>
        </p:txBody>
      </p:sp>
      <p:pic>
        <p:nvPicPr>
          <p:cNvPr id="6149"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4488" y="6108700"/>
            <a:ext cx="647700" cy="665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150" name="Slide Number Placeholder 2"/>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57F5FA7A-E483-4147-BB58-6C0496CD6145}" type="slidenum">
              <a:rPr lang="en-GB" altLang="en-US" sz="1200" smtClean="0">
                <a:solidFill>
                  <a:srgbClr val="898989"/>
                </a:solidFill>
              </a:rPr>
              <a:pPr>
                <a:spcBef>
                  <a:spcPct val="0"/>
                </a:spcBef>
                <a:buFontTx/>
                <a:buNone/>
              </a:pPr>
              <a:t>8</a:t>
            </a:fld>
            <a:endParaRPr lang="en-GB" altLang="en-US" sz="1200">
              <a:solidFill>
                <a:srgbClr val="898989"/>
              </a:solidFill>
            </a:endParaRPr>
          </a:p>
        </p:txBody>
      </p:sp>
      <p:sp>
        <p:nvSpPr>
          <p:cNvPr id="2" name="TextBox 1"/>
          <p:cNvSpPr txBox="1"/>
          <p:nvPr/>
        </p:nvSpPr>
        <p:spPr>
          <a:xfrm>
            <a:off x="1136576" y="1268760"/>
            <a:ext cx="7848872" cy="5078314"/>
          </a:xfrm>
          <a:prstGeom prst="rect">
            <a:avLst/>
          </a:prstGeom>
          <a:noFill/>
        </p:spPr>
        <p:txBody>
          <a:bodyPr wrap="square" rtlCol="0">
            <a:spAutoFit/>
          </a:bodyPr>
          <a:lstStyle/>
          <a:p>
            <a:pPr marL="285750" indent="-285750">
              <a:buFont typeface="Arial"/>
              <a:buChar char="•"/>
            </a:pPr>
            <a:endParaRPr lang="en-GB" i="1" dirty="0"/>
          </a:p>
          <a:p>
            <a:pPr marL="285750" indent="-285750">
              <a:buFont typeface="Arial"/>
              <a:buChar char="•"/>
            </a:pPr>
            <a:r>
              <a:rPr lang="en-GB" b="1" i="1" dirty="0"/>
              <a:t>Advisory Opinion No 23 on Environment and Human Rights, Inter-American Court on Human Rights, 7 February  2018.</a:t>
            </a:r>
          </a:p>
          <a:p>
            <a:pPr marL="285750" indent="-285750">
              <a:buFont typeface="Arial"/>
              <a:buChar char="•"/>
            </a:pPr>
            <a:endParaRPr lang="en-GB" b="1" i="1" dirty="0"/>
          </a:p>
          <a:p>
            <a:pPr marL="285750" indent="-285750">
              <a:buFont typeface="Arial"/>
              <a:buChar char="•"/>
            </a:pPr>
            <a:r>
              <a:rPr lang="en-GB" dirty="0"/>
              <a:t>R</a:t>
            </a:r>
            <a:r>
              <a:rPr lang="en-US" dirty="0"/>
              <a:t>e</a:t>
            </a:r>
            <a:r>
              <a:rPr lang="en-GB" dirty="0"/>
              <a:t>cognition of the Right to a Healthy Environment</a:t>
            </a:r>
          </a:p>
          <a:p>
            <a:pPr marL="285750" indent="-285750">
              <a:buFont typeface="Arial"/>
              <a:buChar char="•"/>
            </a:pPr>
            <a:endParaRPr lang="en-GB" dirty="0"/>
          </a:p>
          <a:p>
            <a:pPr marL="285750" lvl="1" indent="-285750">
              <a:buFont typeface="Arial"/>
              <a:buChar char="•"/>
            </a:pPr>
            <a:r>
              <a:rPr lang="en-GB" dirty="0"/>
              <a:t>“</a:t>
            </a:r>
            <a:r>
              <a:rPr lang="en-GB" i="1" dirty="0"/>
              <a:t>environmental degradation and the adverse effects of climate change affect the effective enjoyment of human rights</a:t>
            </a:r>
            <a:r>
              <a:rPr lang="en-GB" dirty="0"/>
              <a:t>” (§ 47).</a:t>
            </a:r>
          </a:p>
          <a:p>
            <a:pPr marL="285750" indent="-285750">
              <a:buFont typeface="Arial"/>
              <a:buChar char="•"/>
            </a:pPr>
            <a:endParaRPr lang="en-GB" dirty="0"/>
          </a:p>
          <a:p>
            <a:pPr marL="285750" indent="-285750">
              <a:buFont typeface="Arial"/>
              <a:buChar char="•"/>
            </a:pPr>
            <a:endParaRPr lang="en-GB" b="1" i="1" dirty="0"/>
          </a:p>
          <a:p>
            <a:pPr marL="285750" indent="-285750">
              <a:buFont typeface="Arial"/>
              <a:buChar char="•"/>
            </a:pPr>
            <a:r>
              <a:rPr lang="en-GB" i="1" dirty="0"/>
              <a:t>“As regards </a:t>
            </a:r>
            <a:r>
              <a:rPr lang="en-GB" i="1" dirty="0" err="1"/>
              <a:t>transboundary</a:t>
            </a:r>
            <a:r>
              <a:rPr lang="en-GB" i="1" dirty="0"/>
              <a:t> harms, a person is under the jurisdiction of the State of origin if there is a causal relationship between the event that occurred in its territory and the affectation of the human rights of persons outside its territory. The exercise of jurisdiction arises when the State of origin exercises </a:t>
            </a:r>
            <a:r>
              <a:rPr lang="en-GB" b="1" i="1" dirty="0"/>
              <a:t>effective control over the activities carried out that caused the harm</a:t>
            </a:r>
            <a:r>
              <a:rPr lang="en-GB" i="1" dirty="0"/>
              <a:t> and consequent violation of human rights.”</a:t>
            </a:r>
            <a:endParaRPr lang="en-GB" dirty="0"/>
          </a:p>
          <a:p>
            <a:r>
              <a:rPr lang="en-GB" dirty="0"/>
              <a:t>     Advisory Opinion, §104(h)  </a:t>
            </a:r>
          </a:p>
          <a:p>
            <a:pPr marL="285750" indent="-285750">
              <a:buFont typeface="Arial"/>
              <a:buChar char="•"/>
            </a:pPr>
            <a:endParaRPr lang="en-US" b="1" i="1" dirty="0"/>
          </a:p>
        </p:txBody>
      </p:sp>
    </p:spTree>
    <p:extLst>
      <p:ext uri="{BB962C8B-B14F-4D97-AF65-F5344CB8AC3E}">
        <p14:creationId xmlns:p14="http://schemas.microsoft.com/office/powerpoint/2010/main" val="3835851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9906000" cy="1196752"/>
          </a:xfrm>
          <a:prstGeom prst="rect">
            <a:avLst/>
          </a:prstGeom>
          <a:solidFill>
            <a:srgbClr val="BC1A2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Calibri" panose="020F0502020204030204" pitchFamily="34" charset="0"/>
                <a:ea typeface="ＭＳ Ｐゴシック" panose="020B0600070205080204" pitchFamily="34" charset="-128"/>
              </a:defRPr>
            </a:lvl1pPr>
            <a:lvl2pPr marL="37931725" indent="-37474525">
              <a:defRPr>
                <a:solidFill>
                  <a:schemeClr val="tx1"/>
                </a:solidFill>
                <a:latin typeface="Calibri" panose="020F0502020204030204" pitchFamily="34" charset="0"/>
                <a:ea typeface="ＭＳ Ｐゴシック" panose="020B0600070205080204" pitchFamily="34" charset="-128"/>
              </a:defRPr>
            </a:lvl2pPr>
            <a:lvl3pPr>
              <a:defRPr>
                <a:solidFill>
                  <a:schemeClr val="tx1"/>
                </a:solidFill>
                <a:latin typeface="Calibri" panose="020F0502020204030204" pitchFamily="34" charset="0"/>
                <a:ea typeface="ＭＳ Ｐゴシック" panose="020B0600070205080204" pitchFamily="34" charset="-128"/>
              </a:defRPr>
            </a:lvl3pPr>
            <a:lvl4pPr>
              <a:defRPr>
                <a:solidFill>
                  <a:schemeClr val="tx1"/>
                </a:solidFill>
                <a:latin typeface="Calibri" panose="020F0502020204030204" pitchFamily="34" charset="0"/>
                <a:ea typeface="ＭＳ Ｐゴシック" panose="020B0600070205080204" pitchFamily="34" charset="-128"/>
              </a:defRPr>
            </a:lvl4pPr>
            <a:lvl5pPr>
              <a:defRPr>
                <a:solidFill>
                  <a:schemeClr val="tx1"/>
                </a:solidFill>
                <a:latin typeface="Calibri" panose="020F0502020204030204" pitchFamily="34" charset="0"/>
                <a:ea typeface="ＭＳ Ｐゴシック"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endParaRPr lang="en-US" altLang="en-US" sz="3600" dirty="0">
              <a:solidFill>
                <a:srgbClr val="FFFFFF"/>
              </a:solidFill>
            </a:endParaRPr>
          </a:p>
          <a:p>
            <a:pPr algn="ctr" eaLnBrk="1" hangingPunct="1">
              <a:defRPr/>
            </a:pPr>
            <a:endParaRPr lang="es-ES_tradnl" sz="3600" dirty="0">
              <a:solidFill>
                <a:srgbClr val="FFFFFF"/>
              </a:solidFill>
            </a:endParaRPr>
          </a:p>
          <a:p>
            <a:pPr algn="ctr" eaLnBrk="1" hangingPunct="1">
              <a:defRPr/>
            </a:pPr>
            <a:r>
              <a:rPr lang="es-ES_tradnl" sz="3600" dirty="0" err="1">
                <a:solidFill>
                  <a:srgbClr val="FFFFFF"/>
                </a:solidFill>
              </a:rPr>
              <a:t>Saul</a:t>
            </a:r>
            <a:r>
              <a:rPr lang="es-ES_tradnl" sz="3600" dirty="0">
                <a:solidFill>
                  <a:srgbClr val="FFFFFF"/>
                </a:solidFill>
              </a:rPr>
              <a:t> Luciano </a:t>
            </a:r>
            <a:r>
              <a:rPr lang="es-ES_tradnl" sz="3600" dirty="0" err="1">
                <a:solidFill>
                  <a:srgbClr val="FFFFFF"/>
                </a:solidFill>
              </a:rPr>
              <a:t>Lliuya</a:t>
            </a:r>
            <a:r>
              <a:rPr lang="es-ES_tradnl" sz="3600" dirty="0">
                <a:solidFill>
                  <a:srgbClr val="FFFFFF"/>
                </a:solidFill>
              </a:rPr>
              <a:t> v RWE (</a:t>
            </a:r>
            <a:r>
              <a:rPr lang="es-ES_tradnl" sz="3600" dirty="0" err="1">
                <a:solidFill>
                  <a:srgbClr val="FFFFFF"/>
                </a:solidFill>
              </a:rPr>
              <a:t>Oberlandesgericht</a:t>
            </a:r>
            <a:r>
              <a:rPr lang="es-ES_tradnl" sz="3600" dirty="0">
                <a:solidFill>
                  <a:srgbClr val="FFFFFF"/>
                </a:solidFill>
              </a:rPr>
              <a:t> </a:t>
            </a:r>
            <a:r>
              <a:rPr lang="es-ES_tradnl" sz="3600" dirty="0" err="1">
                <a:solidFill>
                  <a:srgbClr val="FFFFFF"/>
                </a:solidFill>
              </a:rPr>
              <a:t>Hamm</a:t>
            </a:r>
            <a:r>
              <a:rPr lang="es-ES_tradnl" sz="3600" dirty="0">
                <a:solidFill>
                  <a:srgbClr val="FFFFFF"/>
                </a:solidFill>
              </a:rPr>
              <a:t>)</a:t>
            </a:r>
            <a:endParaRPr lang="en-US" altLang="en-US" sz="3600" dirty="0">
              <a:solidFill>
                <a:srgbClr val="FFFFFF"/>
              </a:solidFill>
            </a:endParaRPr>
          </a:p>
          <a:p>
            <a:pPr algn="ctr" eaLnBrk="1" hangingPunct="1">
              <a:defRPr/>
            </a:pPr>
            <a:endParaRPr lang="en-US" altLang="en-US" sz="3600" dirty="0">
              <a:solidFill>
                <a:srgbClr val="FFFFFF"/>
              </a:solidFill>
              <a:latin typeface="Arial"/>
              <a:cs typeface="Arial"/>
            </a:endParaRPr>
          </a:p>
          <a:p>
            <a:pPr algn="ctr" eaLnBrk="1" hangingPunct="1">
              <a:defRPr/>
            </a:pPr>
            <a:endParaRPr lang="en-US" altLang="en-US" sz="3600" dirty="0">
              <a:solidFill>
                <a:srgbClr val="FFFFFF"/>
              </a:solidFill>
            </a:endParaRPr>
          </a:p>
        </p:txBody>
      </p:sp>
      <p:pic>
        <p:nvPicPr>
          <p:cNvPr id="6149"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4488" y="6108700"/>
            <a:ext cx="647700" cy="665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150" name="Slide Number Placeholder 2"/>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57F5FA7A-E483-4147-BB58-6C0496CD6145}" type="slidenum">
              <a:rPr lang="en-GB" altLang="en-US" sz="1200" smtClean="0">
                <a:solidFill>
                  <a:srgbClr val="898989"/>
                </a:solidFill>
              </a:rPr>
              <a:pPr>
                <a:spcBef>
                  <a:spcPct val="0"/>
                </a:spcBef>
                <a:buFontTx/>
                <a:buNone/>
              </a:pPr>
              <a:t>9</a:t>
            </a:fld>
            <a:endParaRPr lang="en-GB" altLang="en-US" sz="1200">
              <a:solidFill>
                <a:srgbClr val="898989"/>
              </a:solidFill>
            </a:endParaRPr>
          </a:p>
        </p:txBody>
      </p:sp>
      <p:sp>
        <p:nvSpPr>
          <p:cNvPr id="2" name="TextBox 1"/>
          <p:cNvSpPr txBox="1"/>
          <p:nvPr/>
        </p:nvSpPr>
        <p:spPr>
          <a:xfrm>
            <a:off x="1280592" y="1268760"/>
            <a:ext cx="8208912" cy="5632312"/>
          </a:xfrm>
          <a:prstGeom prst="rect">
            <a:avLst/>
          </a:prstGeom>
          <a:noFill/>
        </p:spPr>
        <p:txBody>
          <a:bodyPr wrap="square" rtlCol="0">
            <a:spAutoFit/>
          </a:bodyPr>
          <a:lstStyle/>
          <a:p>
            <a:pPr marL="285750" indent="-285750">
              <a:buFont typeface="Arial"/>
              <a:buChar char="•"/>
            </a:pPr>
            <a:r>
              <a:rPr lang="en-US" dirty="0"/>
              <a:t>The Peruvian farmer argues that RWE, one of the world’s top emitters of climate-altering carbon dioxide, must share in the cost of protecting his hometown </a:t>
            </a:r>
            <a:r>
              <a:rPr lang="en-US" dirty="0" err="1"/>
              <a:t>Huaraz</a:t>
            </a:r>
            <a:r>
              <a:rPr lang="en-US" dirty="0"/>
              <a:t> from a swollen glacier lake at risk of overflowing from melting snow and ice. (Case filed in 2015)</a:t>
            </a:r>
          </a:p>
          <a:p>
            <a:endParaRPr lang="en-US" dirty="0"/>
          </a:p>
          <a:p>
            <a:pPr marL="285750" indent="-285750">
              <a:buFont typeface="Arial"/>
              <a:buChar char="•"/>
            </a:pPr>
            <a:r>
              <a:rPr lang="en-US" dirty="0"/>
              <a:t>“…the fact that multiple parties have caused the interference ('disturbers') does not necessarily mean that eliminating that interference would be impossible. On the contrary, the established interpretation is that, in the case of multiple ‘disturbers’, each participant must eliminate its own contribution, …” (</a:t>
            </a:r>
            <a:r>
              <a:rPr lang="en-US" dirty="0" err="1"/>
              <a:t>para</a:t>
            </a:r>
            <a:r>
              <a:rPr lang="en-US" dirty="0"/>
              <a:t> 4).</a:t>
            </a:r>
          </a:p>
          <a:p>
            <a:endParaRPr lang="en-US" dirty="0"/>
          </a:p>
          <a:p>
            <a:pPr marL="285750" indent="-285750">
              <a:buFont typeface="Arial"/>
              <a:buChar char="•"/>
            </a:pPr>
            <a:r>
              <a:rPr lang="en-US" dirty="0"/>
              <a:t>“Whether the defendant’s argument is true—i.e., that there is no causal relationship between CO2 emissions and the increase in the water level in the lake -</a:t>
            </a:r>
            <a:r>
              <a:rPr lang="en-US" b="1" dirty="0"/>
              <a:t>can be determined only on the basis of the evidence </a:t>
            </a:r>
            <a:r>
              <a:rPr lang="en-US" dirty="0"/>
              <a:t>already taken. It is the Senate’s opinion that the case is not ready for judgment without taking evidence as ordered, and therefore the defendant has not been subject to a violation of its constitutionally protected right to be heard in court or its right to effective legal protection. “ (Order of the Regional Court of Hamm</a:t>
            </a:r>
            <a:r>
              <a:rPr lang="en-US" b="1" dirty="0"/>
              <a:t>, 1 February 2018</a:t>
            </a:r>
            <a:r>
              <a:rPr lang="en-US" dirty="0"/>
              <a:t>, </a:t>
            </a:r>
            <a:r>
              <a:rPr lang="en-US" dirty="0" err="1"/>
              <a:t>para</a:t>
            </a:r>
            <a:r>
              <a:rPr lang="en-US" dirty="0"/>
              <a:t> 8), </a:t>
            </a:r>
          </a:p>
          <a:p>
            <a:pPr marL="285750" indent="-285750">
              <a:buFont typeface="Arial"/>
              <a:buChar char="•"/>
            </a:pPr>
            <a:endParaRPr lang="en-US" b="1" i="1" dirty="0"/>
          </a:p>
        </p:txBody>
      </p:sp>
    </p:spTree>
    <p:extLst>
      <p:ext uri="{BB962C8B-B14F-4D97-AF65-F5344CB8AC3E}">
        <p14:creationId xmlns:p14="http://schemas.microsoft.com/office/powerpoint/2010/main" val="3774969307"/>
      </p:ext>
    </p:extLst>
  </p:cSld>
  <p:clrMapOvr>
    <a:masterClrMapping/>
  </p:clrMapOvr>
</p:sld>
</file>

<file path=ppt/theme/theme1.xml><?xml version="1.0" encoding="utf-8"?>
<a:theme xmlns:a="http://schemas.openxmlformats.org/drawingml/2006/main" name="Office Theme">
  <a:themeElements>
    <a:clrScheme name="Codex">
      <a:dk1>
        <a:sysClr val="windowText" lastClr="000000"/>
      </a:dk1>
      <a:lt1>
        <a:sysClr val="window" lastClr="FFFFFF"/>
      </a:lt1>
      <a:dk2>
        <a:srgbClr val="59564B"/>
      </a:dk2>
      <a:lt2>
        <a:srgbClr val="DFDAC7"/>
      </a:lt2>
      <a:accent1>
        <a:srgbClr val="990000"/>
      </a:accent1>
      <a:accent2>
        <a:srgbClr val="EFAB16"/>
      </a:accent2>
      <a:accent3>
        <a:srgbClr val="78AC35"/>
      </a:accent3>
      <a:accent4>
        <a:srgbClr val="35ACA2"/>
      </a:accent4>
      <a:accent5>
        <a:srgbClr val="4083CF"/>
      </a:accent5>
      <a:accent6>
        <a:srgbClr val="0D335E"/>
      </a:accent6>
      <a:hlink>
        <a:srgbClr val="EF8E1C"/>
      </a:hlink>
      <a:folHlink>
        <a:srgbClr val="FEC60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ED5DF5E0F29944D8FD965971A8DBD4D" ma:contentTypeVersion="0" ma:contentTypeDescription="Create a new document." ma:contentTypeScope="" ma:versionID="34eff6c0ea3a5e39a15861e814be5a23">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2C6C4F5-FD82-4D42-A581-9CC0AC568275}">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572BD5BF-6FC8-4DAB-B7DD-ECFA4027A6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9574</TotalTime>
  <Words>1858</Words>
  <Application>Microsoft Macintosh PowerPoint</Application>
  <PresentationFormat>A4 Paper (210x297 mm)</PresentationFormat>
  <Paragraphs>150</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Gill Sans</vt:lpstr>
      <vt:lpstr>Gill Sans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in Freight Futures:  Pioneer v Cosco explored</dc:title>
  <dc:creator>Luke Pearce</dc:creator>
  <cp:lastModifiedBy>Monica Feria-Tinta</cp:lastModifiedBy>
  <cp:revision>317</cp:revision>
  <cp:lastPrinted>2018-09-06T09:37:33Z</cp:lastPrinted>
  <dcterms:created xsi:type="dcterms:W3CDTF">2015-05-28T13:22:10Z</dcterms:created>
  <dcterms:modified xsi:type="dcterms:W3CDTF">2024-02-16T10:12:43Z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TAG2">
    <vt:lpwstr>00080066150000000000010260900207f7000400038000</vt:lpwstr>
  </property>
</Properties>
</file>